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68" r:id="rId6"/>
    <p:sldId id="259" r:id="rId7"/>
    <p:sldId id="260" r:id="rId8"/>
    <p:sldId id="261" r:id="rId9"/>
    <p:sldId id="262" r:id="rId10"/>
    <p:sldId id="263" r:id="rId11"/>
    <p:sldId id="264" r:id="rId12"/>
    <p:sldId id="265" r:id="rId13"/>
    <p:sldId id="266" r:id="rId14"/>
    <p:sldId id="267"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38.jpeg"/><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ownload (4)"/>
          <p:cNvPicPr>
            <a:picLocks noChangeAspect="1"/>
          </p:cNvPicPr>
          <p:nvPr/>
        </p:nvPicPr>
        <p:blipFill>
          <a:blip r:embed="rId1"/>
          <a:srcRect t="838"/>
          <a:stretch>
            <a:fillRect/>
          </a:stretch>
        </p:blipFill>
        <p:spPr>
          <a:xfrm>
            <a:off x="208915" y="179705"/>
            <a:ext cx="2619375" cy="1728470"/>
          </a:xfrm>
          <a:prstGeom prst="ellipse">
            <a:avLst/>
          </a:prstGeom>
        </p:spPr>
      </p:pic>
      <p:pic>
        <p:nvPicPr>
          <p:cNvPr id="11" name="Picture 10" descr="left_logo_fruit"/>
          <p:cNvPicPr>
            <a:picLocks noChangeAspect="1"/>
          </p:cNvPicPr>
          <p:nvPr/>
        </p:nvPicPr>
        <p:blipFill>
          <a:blip r:embed="rId2"/>
          <a:stretch>
            <a:fillRect/>
          </a:stretch>
        </p:blipFill>
        <p:spPr>
          <a:xfrm>
            <a:off x="208915" y="5128895"/>
            <a:ext cx="1814830" cy="1814830"/>
          </a:xfrm>
          <a:prstGeom prst="rect">
            <a:avLst/>
          </a:prstGeom>
        </p:spPr>
      </p:pic>
      <p:pic>
        <p:nvPicPr>
          <p:cNvPr id="12" name="Picture 11" descr="logo"/>
          <p:cNvPicPr>
            <a:picLocks noChangeAspect="1"/>
          </p:cNvPicPr>
          <p:nvPr/>
        </p:nvPicPr>
        <p:blipFill>
          <a:blip r:embed="rId3"/>
          <a:stretch>
            <a:fillRect/>
          </a:stretch>
        </p:blipFill>
        <p:spPr>
          <a:xfrm>
            <a:off x="8945245" y="-251460"/>
            <a:ext cx="3838575" cy="2590800"/>
          </a:xfrm>
          <a:prstGeom prst="rect">
            <a:avLst/>
          </a:prstGeom>
        </p:spPr>
      </p:pic>
      <p:pic>
        <p:nvPicPr>
          <p:cNvPr id="13" name="Picture 12" descr="splash3"/>
          <p:cNvPicPr>
            <a:picLocks noChangeAspect="1"/>
          </p:cNvPicPr>
          <p:nvPr/>
        </p:nvPicPr>
        <p:blipFill>
          <a:blip r:embed="rId4"/>
          <a:stretch>
            <a:fillRect/>
          </a:stretch>
        </p:blipFill>
        <p:spPr>
          <a:xfrm>
            <a:off x="5891530" y="3129915"/>
            <a:ext cx="3089275" cy="2058035"/>
          </a:xfrm>
          <a:prstGeom prst="ellipse">
            <a:avLst/>
          </a:prstGeom>
        </p:spPr>
      </p:pic>
      <p:pic>
        <p:nvPicPr>
          <p:cNvPr id="14" name="Picture 13" descr="splash2"/>
          <p:cNvPicPr>
            <a:picLocks noChangeAspect="1"/>
          </p:cNvPicPr>
          <p:nvPr/>
        </p:nvPicPr>
        <p:blipFill>
          <a:blip r:embed="rId5"/>
          <a:stretch>
            <a:fillRect/>
          </a:stretch>
        </p:blipFill>
        <p:spPr>
          <a:xfrm>
            <a:off x="2764790" y="1490980"/>
            <a:ext cx="3296285" cy="2197735"/>
          </a:xfrm>
          <a:prstGeom prst="ellipse">
            <a:avLst/>
          </a:prstGeom>
        </p:spPr>
      </p:pic>
      <p:pic>
        <p:nvPicPr>
          <p:cNvPr id="15" name="Picture 14" descr="splash1"/>
          <p:cNvPicPr>
            <a:picLocks noChangeAspect="1"/>
          </p:cNvPicPr>
          <p:nvPr/>
        </p:nvPicPr>
        <p:blipFill>
          <a:blip r:embed="rId6"/>
          <a:stretch>
            <a:fillRect/>
          </a:stretch>
        </p:blipFill>
        <p:spPr>
          <a:xfrm rot="5400000">
            <a:off x="9416415" y="3834130"/>
            <a:ext cx="2220595" cy="3330575"/>
          </a:xfrm>
          <a:prstGeom prst="ellipse">
            <a:avLst/>
          </a:prstGeom>
        </p:spPr>
      </p:pic>
      <p:sp>
        <p:nvSpPr>
          <p:cNvPr id="17" name="Text Box 16"/>
          <p:cNvSpPr txBox="1"/>
          <p:nvPr/>
        </p:nvSpPr>
        <p:spPr>
          <a:xfrm>
            <a:off x="2023745" y="5378450"/>
            <a:ext cx="6180455" cy="1315720"/>
          </a:xfrm>
          <a:prstGeom prst="rect">
            <a:avLst/>
          </a:prstGeom>
          <a:noFill/>
        </p:spPr>
        <p:txBody>
          <a:bodyPr wrap="square" rtlCol="0">
            <a:spAutoFit/>
          </a:bodyPr>
          <a:p>
            <a:r>
              <a:rPr lang="en-US" b="1" i="1"/>
              <a:t>YOUR JOY IS OUR GOAL.............................</a:t>
            </a:r>
            <a:endParaRPr lang="en-US" b="1" i="1"/>
          </a:p>
          <a:p>
            <a:r>
              <a:rPr lang="en-US" sz="1400" i="1">
                <a:solidFill>
                  <a:schemeClr val="accent6"/>
                </a:solidFill>
              </a:rPr>
              <a:t>reachout to us today for a refreshinly healthy life style</a:t>
            </a:r>
            <a:endParaRPr lang="en-US" sz="1400" i="1">
              <a:solidFill>
                <a:schemeClr val="accent6"/>
              </a:solidFill>
            </a:endParaRPr>
          </a:p>
          <a:p>
            <a:endParaRPr lang="en-US" sz="1400" i="1">
              <a:solidFill>
                <a:schemeClr val="accent6"/>
              </a:solidFill>
            </a:endParaRPr>
          </a:p>
          <a:p>
            <a:pPr>
              <a:lnSpc>
                <a:spcPct val="110000"/>
              </a:lnSpc>
            </a:pPr>
            <a:r>
              <a:rPr lang="en-US" sz="1600" b="1" i="1">
                <a:solidFill>
                  <a:schemeClr val="accent6"/>
                </a:solidFill>
              </a:rPr>
              <a:t>Prepared by JUPTECH CONSULTS</a:t>
            </a:r>
            <a:endParaRPr lang="en-US" sz="1600" b="1" i="1">
              <a:solidFill>
                <a:schemeClr val="accent6"/>
              </a:solidFill>
            </a:endParaRPr>
          </a:p>
          <a:p>
            <a:endParaRPr lang="en-US" sz="1600" b="1" i="1">
              <a:solidFill>
                <a:schemeClr val="accent6"/>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996440" y="579120"/>
            <a:ext cx="5328920" cy="541655"/>
          </a:xfrm>
        </p:spPr>
        <p:txBody>
          <a:bodyPr>
            <a:normAutofit fontScale="90000"/>
          </a:bodyPr>
          <a:p>
            <a:r>
              <a:rPr lang="en-US"/>
              <a:t>CART AND CHECKOUT</a:t>
            </a:r>
            <a:endParaRPr lang="en-US"/>
          </a:p>
        </p:txBody>
      </p:sp>
      <p:pic>
        <p:nvPicPr>
          <p:cNvPr id="5" name="Picture 4" descr="CART"/>
          <p:cNvPicPr>
            <a:picLocks noChangeAspect="1"/>
          </p:cNvPicPr>
          <p:nvPr/>
        </p:nvPicPr>
        <p:blipFill>
          <a:blip r:embed="rId1"/>
          <a:stretch>
            <a:fillRect/>
          </a:stretch>
        </p:blipFill>
        <p:spPr>
          <a:xfrm>
            <a:off x="557530" y="1691005"/>
            <a:ext cx="1800225" cy="3829050"/>
          </a:xfrm>
          <a:prstGeom prst="rect">
            <a:avLst/>
          </a:prstGeom>
        </p:spPr>
      </p:pic>
      <p:pic>
        <p:nvPicPr>
          <p:cNvPr id="6" name="Picture 5" descr="CheckoutHome"/>
          <p:cNvPicPr>
            <a:picLocks noChangeAspect="1"/>
          </p:cNvPicPr>
          <p:nvPr/>
        </p:nvPicPr>
        <p:blipFill>
          <a:blip r:embed="rId2"/>
          <a:stretch>
            <a:fillRect/>
          </a:stretch>
        </p:blipFill>
        <p:spPr>
          <a:xfrm>
            <a:off x="2700655" y="1691005"/>
            <a:ext cx="1762125" cy="3667125"/>
          </a:xfrm>
          <a:prstGeom prst="rect">
            <a:avLst/>
          </a:prstGeom>
        </p:spPr>
      </p:pic>
      <p:pic>
        <p:nvPicPr>
          <p:cNvPr id="7" name="Picture 6" descr="CheckoutAddress"/>
          <p:cNvPicPr>
            <a:picLocks noChangeAspect="1"/>
          </p:cNvPicPr>
          <p:nvPr/>
        </p:nvPicPr>
        <p:blipFill>
          <a:blip r:embed="rId3"/>
          <a:stretch>
            <a:fillRect/>
          </a:stretch>
        </p:blipFill>
        <p:spPr>
          <a:xfrm>
            <a:off x="4812665" y="1748155"/>
            <a:ext cx="1762125" cy="3771900"/>
          </a:xfrm>
          <a:prstGeom prst="rect">
            <a:avLst/>
          </a:prstGeom>
        </p:spPr>
      </p:pic>
      <p:pic>
        <p:nvPicPr>
          <p:cNvPr id="8" name="Picture 7" descr="CheckoutCardPayment"/>
          <p:cNvPicPr>
            <a:picLocks noChangeAspect="1"/>
          </p:cNvPicPr>
          <p:nvPr/>
        </p:nvPicPr>
        <p:blipFill>
          <a:blip r:embed="rId4"/>
          <a:stretch>
            <a:fillRect/>
          </a:stretch>
        </p:blipFill>
        <p:spPr>
          <a:xfrm>
            <a:off x="7225665" y="1748155"/>
            <a:ext cx="1733550" cy="3819525"/>
          </a:xfrm>
          <a:prstGeom prst="rect">
            <a:avLst/>
          </a:prstGeom>
        </p:spPr>
      </p:pic>
      <p:pic>
        <p:nvPicPr>
          <p:cNvPr id="9" name="Picture 8" descr="CheckoutPayment"/>
          <p:cNvPicPr>
            <a:picLocks noChangeAspect="1"/>
          </p:cNvPicPr>
          <p:nvPr/>
        </p:nvPicPr>
        <p:blipFill>
          <a:blip r:embed="rId5"/>
          <a:stretch>
            <a:fillRect/>
          </a:stretch>
        </p:blipFill>
        <p:spPr>
          <a:xfrm>
            <a:off x="9610725" y="1748155"/>
            <a:ext cx="1743075" cy="3790950"/>
          </a:xfrm>
          <a:prstGeom prst="rect">
            <a:avLst/>
          </a:prstGeom>
        </p:spPr>
      </p:pic>
      <p:pic>
        <p:nvPicPr>
          <p:cNvPr id="42" name="Content Placeholder 41" descr="splash3"/>
          <p:cNvPicPr>
            <a:picLocks noChangeAspect="1"/>
          </p:cNvPicPr>
          <p:nvPr>
            <p:ph idx="1"/>
          </p:nvPr>
        </p:nvPicPr>
        <p:blipFill>
          <a:blip r:embed="rId6"/>
          <a:stretch>
            <a:fillRect/>
          </a:stretch>
        </p:blipFill>
        <p:spPr>
          <a:xfrm>
            <a:off x="318135" y="365125"/>
            <a:ext cx="1455420" cy="969645"/>
          </a:xfrm>
          <a:prstGeom prst="ellipse">
            <a:avLst/>
          </a:prstGeom>
        </p:spPr>
      </p:pic>
      <p:sp>
        <p:nvSpPr>
          <p:cNvPr id="3" name="Text Box 2"/>
          <p:cNvSpPr txBox="1"/>
          <p:nvPr/>
        </p:nvSpPr>
        <p:spPr>
          <a:xfrm>
            <a:off x="783590" y="5955030"/>
            <a:ext cx="10093960" cy="306705"/>
          </a:xfrm>
          <a:prstGeom prst="rect">
            <a:avLst/>
          </a:prstGeom>
          <a:noFill/>
        </p:spPr>
        <p:txBody>
          <a:bodyPr wrap="square" rtlCol="0">
            <a:spAutoFit/>
          </a:bodyPr>
          <a:p>
            <a:r>
              <a:rPr lang="en-US" sz="1400" i="1"/>
              <a:t>FOSTERS SEEMLESS CASH AND CASHLESS POLICY PROCEDURE AS YOU CAN CHECKOUT ITEMS IN YOUR CART WITH CONVINIENCE </a:t>
            </a:r>
            <a:endParaRPr lang="en-US" sz="1400" i="1"/>
          </a:p>
        </p:txBody>
      </p:sp>
      <p:sp>
        <p:nvSpPr>
          <p:cNvPr id="4" name="Right Arrow 3"/>
          <p:cNvSpPr/>
          <p:nvPr/>
        </p:nvSpPr>
        <p:spPr>
          <a:xfrm>
            <a:off x="2383790" y="3179445"/>
            <a:ext cx="361950" cy="75565"/>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ight Arrow 9"/>
          <p:cNvSpPr/>
          <p:nvPr/>
        </p:nvSpPr>
        <p:spPr>
          <a:xfrm>
            <a:off x="4481195" y="3315335"/>
            <a:ext cx="407035" cy="75565"/>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ight Arrow 10"/>
          <p:cNvSpPr/>
          <p:nvPr/>
        </p:nvSpPr>
        <p:spPr>
          <a:xfrm>
            <a:off x="6608445" y="3677285"/>
            <a:ext cx="603885" cy="90805"/>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ight Arrow 11"/>
          <p:cNvSpPr/>
          <p:nvPr/>
        </p:nvSpPr>
        <p:spPr>
          <a:xfrm>
            <a:off x="8947150" y="4311015"/>
            <a:ext cx="724535" cy="135890"/>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523240" y="365125"/>
            <a:ext cx="4932680" cy="828675"/>
          </a:xfrm>
        </p:spPr>
        <p:txBody>
          <a:bodyPr/>
          <a:p>
            <a:r>
              <a:rPr lang="en-US"/>
              <a:t>ACCOUNT</a:t>
            </a:r>
            <a:endParaRPr lang="en-US"/>
          </a:p>
        </p:txBody>
      </p:sp>
      <p:pic>
        <p:nvPicPr>
          <p:cNvPr id="5" name="Picture 4" descr="AccountHome"/>
          <p:cNvPicPr>
            <a:picLocks noChangeAspect="1"/>
          </p:cNvPicPr>
          <p:nvPr/>
        </p:nvPicPr>
        <p:blipFill>
          <a:blip r:embed="rId1"/>
          <a:stretch>
            <a:fillRect/>
          </a:stretch>
        </p:blipFill>
        <p:spPr>
          <a:xfrm>
            <a:off x="633095" y="1514475"/>
            <a:ext cx="1762125" cy="3848100"/>
          </a:xfrm>
          <a:prstGeom prst="rect">
            <a:avLst/>
          </a:prstGeom>
        </p:spPr>
      </p:pic>
      <p:pic>
        <p:nvPicPr>
          <p:cNvPr id="6" name="Picture 5" descr="EditAccount"/>
          <p:cNvPicPr>
            <a:picLocks noChangeAspect="1"/>
          </p:cNvPicPr>
          <p:nvPr/>
        </p:nvPicPr>
        <p:blipFill>
          <a:blip r:embed="rId2"/>
          <a:stretch>
            <a:fillRect/>
          </a:stretch>
        </p:blipFill>
        <p:spPr>
          <a:xfrm>
            <a:off x="2766695" y="1514475"/>
            <a:ext cx="1781175" cy="3829050"/>
          </a:xfrm>
          <a:prstGeom prst="rect">
            <a:avLst/>
          </a:prstGeom>
        </p:spPr>
      </p:pic>
      <p:pic>
        <p:nvPicPr>
          <p:cNvPr id="7" name="Picture 6" descr="Payment"/>
          <p:cNvPicPr>
            <a:picLocks noChangeAspect="1"/>
          </p:cNvPicPr>
          <p:nvPr/>
        </p:nvPicPr>
        <p:blipFill>
          <a:blip r:embed="rId3"/>
          <a:stretch>
            <a:fillRect/>
          </a:stretch>
        </p:blipFill>
        <p:spPr>
          <a:xfrm>
            <a:off x="4813935" y="1514475"/>
            <a:ext cx="1771650" cy="3829050"/>
          </a:xfrm>
          <a:prstGeom prst="rect">
            <a:avLst/>
          </a:prstGeom>
        </p:spPr>
      </p:pic>
      <p:pic>
        <p:nvPicPr>
          <p:cNvPr id="8" name="Picture 7" descr="NewCard"/>
          <p:cNvPicPr>
            <a:picLocks noChangeAspect="1"/>
          </p:cNvPicPr>
          <p:nvPr/>
        </p:nvPicPr>
        <p:blipFill>
          <a:blip r:embed="rId4"/>
          <a:stretch>
            <a:fillRect/>
          </a:stretch>
        </p:blipFill>
        <p:spPr>
          <a:xfrm>
            <a:off x="7020560" y="1394460"/>
            <a:ext cx="1762125" cy="3867150"/>
          </a:xfrm>
          <a:prstGeom prst="rect">
            <a:avLst/>
          </a:prstGeom>
        </p:spPr>
      </p:pic>
      <p:pic>
        <p:nvPicPr>
          <p:cNvPr id="9" name="Picture 8" descr="ShippingDetails"/>
          <p:cNvPicPr>
            <a:picLocks noChangeAspect="1"/>
          </p:cNvPicPr>
          <p:nvPr/>
        </p:nvPicPr>
        <p:blipFill>
          <a:blip r:embed="rId5"/>
          <a:stretch>
            <a:fillRect/>
          </a:stretch>
        </p:blipFill>
        <p:spPr>
          <a:xfrm>
            <a:off x="9610725" y="1514475"/>
            <a:ext cx="1743075" cy="3829050"/>
          </a:xfrm>
          <a:prstGeom prst="rect">
            <a:avLst/>
          </a:prstGeom>
        </p:spPr>
      </p:pic>
      <p:pic>
        <p:nvPicPr>
          <p:cNvPr id="4" name="Picture 3" descr="download (1)"/>
          <p:cNvPicPr>
            <a:picLocks noChangeAspect="1"/>
          </p:cNvPicPr>
          <p:nvPr/>
        </p:nvPicPr>
        <p:blipFill>
          <a:blip r:embed="rId6"/>
          <a:stretch>
            <a:fillRect/>
          </a:stretch>
        </p:blipFill>
        <p:spPr>
          <a:xfrm>
            <a:off x="9973310" y="5343525"/>
            <a:ext cx="2075180" cy="1381125"/>
          </a:xfrm>
          <a:prstGeom prst="ellipse">
            <a:avLst/>
          </a:prstGeom>
        </p:spPr>
      </p:pic>
      <p:sp>
        <p:nvSpPr>
          <p:cNvPr id="11" name="Text Box 10"/>
          <p:cNvSpPr txBox="1"/>
          <p:nvPr/>
        </p:nvSpPr>
        <p:spPr>
          <a:xfrm>
            <a:off x="554355" y="6083935"/>
            <a:ext cx="8862695" cy="306705"/>
          </a:xfrm>
          <a:prstGeom prst="rect">
            <a:avLst/>
          </a:prstGeom>
          <a:noFill/>
        </p:spPr>
        <p:txBody>
          <a:bodyPr wrap="square" rtlCol="0">
            <a:spAutoFit/>
          </a:bodyPr>
          <a:p>
            <a:r>
              <a:rPr lang="en-US" sz="1400" i="1"/>
              <a:t>ADJUST  AND UPDATE YOUR PROFILE , DELIVERY ADDRESS AND DEBIT CARD DETAILS VIA THE  ACCOUNT TAB </a:t>
            </a:r>
            <a:endParaRPr lang="en-US" sz="1400" i="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083310" y="615315"/>
            <a:ext cx="2956560" cy="391160"/>
          </a:xfrm>
        </p:spPr>
        <p:txBody>
          <a:bodyPr>
            <a:normAutofit fontScale="90000"/>
          </a:bodyPr>
          <a:p>
            <a:r>
              <a:rPr lang="en-US"/>
              <a:t>ORDER TRACKING</a:t>
            </a:r>
            <a:endParaRPr lang="en-US"/>
          </a:p>
        </p:txBody>
      </p:sp>
      <p:pic>
        <p:nvPicPr>
          <p:cNvPr id="5" name="Picture 4" descr="ORDERLIST"/>
          <p:cNvPicPr>
            <a:picLocks noChangeAspect="1"/>
          </p:cNvPicPr>
          <p:nvPr/>
        </p:nvPicPr>
        <p:blipFill>
          <a:blip r:embed="rId1"/>
          <a:stretch>
            <a:fillRect/>
          </a:stretch>
        </p:blipFill>
        <p:spPr>
          <a:xfrm>
            <a:off x="838200" y="1691005"/>
            <a:ext cx="1781175" cy="3819525"/>
          </a:xfrm>
          <a:prstGeom prst="rect">
            <a:avLst/>
          </a:prstGeom>
        </p:spPr>
      </p:pic>
      <p:pic>
        <p:nvPicPr>
          <p:cNvPr id="6" name="Picture 5" descr="ORDER SUMMARY"/>
          <p:cNvPicPr>
            <a:picLocks noChangeAspect="1"/>
          </p:cNvPicPr>
          <p:nvPr/>
        </p:nvPicPr>
        <p:blipFill>
          <a:blip r:embed="rId2"/>
          <a:stretch>
            <a:fillRect/>
          </a:stretch>
        </p:blipFill>
        <p:spPr>
          <a:xfrm>
            <a:off x="3545205" y="1671955"/>
            <a:ext cx="1828800" cy="3857625"/>
          </a:xfrm>
          <a:prstGeom prst="rect">
            <a:avLst/>
          </a:prstGeom>
        </p:spPr>
      </p:pic>
      <p:pic>
        <p:nvPicPr>
          <p:cNvPr id="7" name="Picture 6" descr="CANCEL ORDER"/>
          <p:cNvPicPr>
            <a:picLocks noChangeAspect="1"/>
          </p:cNvPicPr>
          <p:nvPr/>
        </p:nvPicPr>
        <p:blipFill>
          <a:blip r:embed="rId3"/>
          <a:stretch>
            <a:fillRect/>
          </a:stretch>
        </p:blipFill>
        <p:spPr>
          <a:xfrm>
            <a:off x="6518275" y="1685925"/>
            <a:ext cx="1762125" cy="3829050"/>
          </a:xfrm>
          <a:prstGeom prst="rect">
            <a:avLst/>
          </a:prstGeom>
        </p:spPr>
      </p:pic>
      <p:pic>
        <p:nvPicPr>
          <p:cNvPr id="8" name="Picture 7" descr="NO ORDER"/>
          <p:cNvPicPr>
            <a:picLocks noChangeAspect="1"/>
          </p:cNvPicPr>
          <p:nvPr/>
        </p:nvPicPr>
        <p:blipFill>
          <a:blip r:embed="rId4"/>
          <a:stretch>
            <a:fillRect/>
          </a:stretch>
        </p:blipFill>
        <p:spPr>
          <a:xfrm>
            <a:off x="9467215" y="1671955"/>
            <a:ext cx="1781175" cy="3838575"/>
          </a:xfrm>
          <a:prstGeom prst="rect">
            <a:avLst/>
          </a:prstGeom>
        </p:spPr>
      </p:pic>
      <p:pic>
        <p:nvPicPr>
          <p:cNvPr id="3" name="Picture 2" descr="delivery"/>
          <p:cNvPicPr>
            <a:picLocks noChangeAspect="1"/>
          </p:cNvPicPr>
          <p:nvPr/>
        </p:nvPicPr>
        <p:blipFill>
          <a:blip r:embed="rId5"/>
          <a:stretch>
            <a:fillRect/>
          </a:stretch>
        </p:blipFill>
        <p:spPr>
          <a:xfrm>
            <a:off x="286385" y="492125"/>
            <a:ext cx="796925" cy="637540"/>
          </a:xfrm>
          <a:prstGeom prst="rect">
            <a:avLst/>
          </a:prstGeom>
        </p:spPr>
      </p:pic>
      <p:sp>
        <p:nvSpPr>
          <p:cNvPr id="4" name="Text Box 3"/>
          <p:cNvSpPr txBox="1"/>
          <p:nvPr/>
        </p:nvSpPr>
        <p:spPr>
          <a:xfrm>
            <a:off x="726440" y="6141085"/>
            <a:ext cx="11124565" cy="306705"/>
          </a:xfrm>
          <a:prstGeom prst="rect">
            <a:avLst/>
          </a:prstGeom>
          <a:noFill/>
        </p:spPr>
        <p:txBody>
          <a:bodyPr wrap="square" rtlCol="0">
            <a:spAutoFit/>
          </a:bodyPr>
          <a:p>
            <a:r>
              <a:rPr lang="en-US" sz="1400" i="1"/>
              <a:t>TRACKING OF YOUR ORDER IS POSSIBLE THROUGH A TRANSPARENT AND EXPLICIT ORDER TRACKING SYSTEM</a:t>
            </a:r>
            <a:endParaRPr lang="en-US" sz="1400" i="1"/>
          </a:p>
        </p:txBody>
      </p:sp>
      <p:sp>
        <p:nvSpPr>
          <p:cNvPr id="9" name="Right Arrow 8"/>
          <p:cNvSpPr/>
          <p:nvPr/>
        </p:nvSpPr>
        <p:spPr>
          <a:xfrm>
            <a:off x="2640330" y="3571875"/>
            <a:ext cx="754380" cy="151130"/>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ight Arrow 9"/>
          <p:cNvSpPr/>
          <p:nvPr/>
        </p:nvSpPr>
        <p:spPr>
          <a:xfrm>
            <a:off x="5461635" y="3979545"/>
            <a:ext cx="950595" cy="196215"/>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933450"/>
          </a:xfrm>
        </p:spPr>
        <p:txBody>
          <a:bodyPr>
            <a:noAutofit/>
          </a:bodyPr>
          <a:p>
            <a:r>
              <a:rPr lang="en-US" sz="3600"/>
              <a:t>ROAD MAP - </a:t>
            </a:r>
            <a:r>
              <a:rPr lang="en-US" sz="3600">
                <a:sym typeface="+mn-ea"/>
              </a:rPr>
              <a:t>ADMIN INTERFACE MANAGEMENT PANEL</a:t>
            </a:r>
            <a:br>
              <a:rPr lang="en-US" sz="3600"/>
            </a:br>
            <a:endParaRPr lang="en-US" sz="3600"/>
          </a:p>
        </p:txBody>
      </p:sp>
      <p:sp>
        <p:nvSpPr>
          <p:cNvPr id="3" name="Content Placeholder 2"/>
          <p:cNvSpPr>
            <a:spLocks noGrp="1"/>
          </p:cNvSpPr>
          <p:nvPr>
            <p:ph sz="half" idx="1"/>
          </p:nvPr>
        </p:nvSpPr>
        <p:spPr>
          <a:xfrm>
            <a:off x="551815" y="6172835"/>
            <a:ext cx="11308080" cy="548005"/>
          </a:xfrm>
        </p:spPr>
        <p:txBody>
          <a:bodyPr>
            <a:normAutofit fontScale="50000"/>
          </a:bodyPr>
          <a:p>
            <a:r>
              <a:rPr lang="en-US" b="1" i="1"/>
              <a:t>In response to the constructive criticism metted out by members of the public, our team has found it neccesary to integrate an admin panel into this project so as to make our prospective client partially independent regards their data management process.</a:t>
            </a:r>
            <a:endParaRPr lang="en-US" b="1" i="1"/>
          </a:p>
        </p:txBody>
      </p:sp>
      <p:pic>
        <p:nvPicPr>
          <p:cNvPr id="6" name="Picture 5" descr="Screenshot_20210711-222101"/>
          <p:cNvPicPr>
            <a:picLocks noChangeAspect="1"/>
          </p:cNvPicPr>
          <p:nvPr/>
        </p:nvPicPr>
        <p:blipFill>
          <a:blip r:embed="rId1"/>
          <a:stretch>
            <a:fillRect/>
          </a:stretch>
        </p:blipFill>
        <p:spPr>
          <a:xfrm>
            <a:off x="4990465" y="1041400"/>
            <a:ext cx="2211705" cy="5039995"/>
          </a:xfrm>
          <a:prstGeom prst="rect">
            <a:avLst/>
          </a:prstGeom>
        </p:spPr>
      </p:pic>
      <p:pic>
        <p:nvPicPr>
          <p:cNvPr id="7" name="Picture 6" descr="Screenshot_20210711-222134"/>
          <p:cNvPicPr>
            <a:picLocks noChangeAspect="1"/>
          </p:cNvPicPr>
          <p:nvPr/>
        </p:nvPicPr>
        <p:blipFill>
          <a:blip r:embed="rId2"/>
          <a:stretch>
            <a:fillRect/>
          </a:stretch>
        </p:blipFill>
        <p:spPr>
          <a:xfrm>
            <a:off x="7511415" y="1041400"/>
            <a:ext cx="2211705" cy="5039995"/>
          </a:xfrm>
          <a:prstGeom prst="rect">
            <a:avLst/>
          </a:prstGeom>
        </p:spPr>
      </p:pic>
      <p:pic>
        <p:nvPicPr>
          <p:cNvPr id="8" name="Picture 7" descr="Screenshot_20210711-222201"/>
          <p:cNvPicPr>
            <a:picLocks noChangeAspect="1"/>
          </p:cNvPicPr>
          <p:nvPr/>
        </p:nvPicPr>
        <p:blipFill>
          <a:blip r:embed="rId3"/>
          <a:stretch>
            <a:fillRect/>
          </a:stretch>
        </p:blipFill>
        <p:spPr>
          <a:xfrm>
            <a:off x="9953625" y="1041400"/>
            <a:ext cx="2211705" cy="5039995"/>
          </a:xfrm>
          <a:prstGeom prst="rect">
            <a:avLst/>
          </a:prstGeom>
        </p:spPr>
      </p:pic>
      <p:pic>
        <p:nvPicPr>
          <p:cNvPr id="9" name="Picture 8" descr="Screenshot_20210711-222241"/>
          <p:cNvPicPr>
            <a:picLocks noChangeAspect="1"/>
          </p:cNvPicPr>
          <p:nvPr/>
        </p:nvPicPr>
        <p:blipFill>
          <a:blip r:embed="rId4"/>
          <a:stretch>
            <a:fillRect/>
          </a:stretch>
        </p:blipFill>
        <p:spPr>
          <a:xfrm>
            <a:off x="2606675" y="1041400"/>
            <a:ext cx="2211705" cy="5039995"/>
          </a:xfrm>
          <a:prstGeom prst="rect">
            <a:avLst/>
          </a:prstGeom>
        </p:spPr>
      </p:pic>
      <p:pic>
        <p:nvPicPr>
          <p:cNvPr id="10" name="Picture 9" descr="Screenshot_20210711-222254"/>
          <p:cNvPicPr>
            <a:picLocks noChangeAspect="1"/>
          </p:cNvPicPr>
          <p:nvPr/>
        </p:nvPicPr>
        <p:blipFill>
          <a:blip r:embed="rId5"/>
          <a:stretch>
            <a:fillRect/>
          </a:stretch>
        </p:blipFill>
        <p:spPr>
          <a:xfrm>
            <a:off x="218440" y="1033145"/>
            <a:ext cx="2215515" cy="50482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12" name="Content Placeholder 11" descr="logo"/>
          <p:cNvPicPr>
            <a:picLocks noChangeAspect="1"/>
          </p:cNvPicPr>
          <p:nvPr>
            <p:ph idx="1"/>
          </p:nvPr>
        </p:nvPicPr>
        <p:blipFill>
          <a:blip r:embed="rId2"/>
          <a:stretch>
            <a:fillRect/>
          </a:stretch>
        </p:blipFill>
        <p:spPr>
          <a:xfrm>
            <a:off x="-168910" y="-401320"/>
            <a:ext cx="3838575" cy="2590800"/>
          </a:xfrm>
          <a:prstGeom prst="rect">
            <a:avLst/>
          </a:prstGeom>
        </p:spPr>
      </p:pic>
      <p:sp>
        <p:nvSpPr>
          <p:cNvPr id="8" name="Text Box 7"/>
          <p:cNvSpPr txBox="1"/>
          <p:nvPr/>
        </p:nvSpPr>
        <p:spPr>
          <a:xfrm>
            <a:off x="1776095" y="1609725"/>
            <a:ext cx="395351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b="1">
                <a:ln/>
                <a:solidFill>
                  <a:schemeClr val="accent4"/>
                </a:solidFill>
                <a:effectLst/>
              </a:rPr>
              <a:t>A BRAND  FOR EVERY FAMILY</a:t>
            </a:r>
            <a:endParaRPr lang="en-US" b="1">
              <a:ln/>
              <a:solidFill>
                <a:schemeClr val="accent4"/>
              </a:solidFill>
              <a:effectLs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596900" y="365125"/>
            <a:ext cx="6320790" cy="828675"/>
          </a:xfrm>
        </p:spPr>
        <p:txBody>
          <a:bodyPr>
            <a:normAutofit fontScale="90000"/>
          </a:bodyPr>
          <a:p>
            <a:r>
              <a:rPr lang="en-US" b="1">
                <a:gradFill>
                  <a:gsLst>
                    <a:gs pos="0">
                      <a:srgbClr val="14CD68"/>
                    </a:gs>
                    <a:gs pos="100000">
                      <a:srgbClr val="0B6E38"/>
                    </a:gs>
                  </a:gsLst>
                  <a:lin scaled="0"/>
                </a:gradFill>
              </a:rPr>
              <a:t>Project Scope and Objective</a:t>
            </a:r>
            <a:endParaRPr lang="en-US" b="1">
              <a:gradFill>
                <a:gsLst>
                  <a:gs pos="0">
                    <a:srgbClr val="14CD68"/>
                  </a:gs>
                  <a:gs pos="100000">
                    <a:srgbClr val="0B6E38"/>
                  </a:gs>
                </a:gsLst>
                <a:lin scaled="0"/>
              </a:gradFill>
            </a:endParaRPr>
          </a:p>
        </p:txBody>
      </p:sp>
      <p:pic>
        <p:nvPicPr>
          <p:cNvPr id="4" name="Picture 3" descr="33352941"/>
          <p:cNvPicPr>
            <a:picLocks noChangeAspect="1"/>
          </p:cNvPicPr>
          <p:nvPr/>
        </p:nvPicPr>
        <p:blipFill>
          <a:blip r:embed="rId1"/>
          <a:stretch>
            <a:fillRect/>
          </a:stretch>
        </p:blipFill>
        <p:spPr>
          <a:xfrm>
            <a:off x="9779635" y="4969510"/>
            <a:ext cx="2321560" cy="1548130"/>
          </a:xfrm>
          <a:prstGeom prst="ellipse">
            <a:avLst/>
          </a:prstGeom>
        </p:spPr>
      </p:pic>
      <p:sp>
        <p:nvSpPr>
          <p:cNvPr id="3" name="Text Box 2"/>
          <p:cNvSpPr txBox="1"/>
          <p:nvPr/>
        </p:nvSpPr>
        <p:spPr>
          <a:xfrm>
            <a:off x="708660" y="1610360"/>
            <a:ext cx="8902700" cy="645160"/>
          </a:xfrm>
          <a:prstGeom prst="rect">
            <a:avLst/>
          </a:prstGeom>
          <a:noFill/>
        </p:spPr>
        <p:txBody>
          <a:bodyPr wrap="square" rtlCol="0">
            <a:spAutoFit/>
          </a:bodyPr>
          <a:p>
            <a:r>
              <a:rPr lang="en-US">
                <a:solidFill>
                  <a:schemeClr val="accent6"/>
                </a:solidFill>
              </a:rPr>
              <a:t>THIS PROJECT WAS DESIGNED UTILLIZING THE BEST SOFTWARE ENGINEERING PRINCIPLES AVAILABLE...............................</a:t>
            </a:r>
            <a:endParaRPr lang="en-US">
              <a:solidFill>
                <a:schemeClr val="accent6"/>
              </a:solidFill>
            </a:endParaRPr>
          </a:p>
        </p:txBody>
      </p:sp>
      <p:sp>
        <p:nvSpPr>
          <p:cNvPr id="5" name="Text Box 4"/>
          <p:cNvSpPr txBox="1"/>
          <p:nvPr/>
        </p:nvSpPr>
        <p:spPr>
          <a:xfrm>
            <a:off x="799465" y="2485390"/>
            <a:ext cx="10554970" cy="922020"/>
          </a:xfrm>
          <a:prstGeom prst="rect">
            <a:avLst/>
          </a:prstGeom>
          <a:noFill/>
        </p:spPr>
        <p:txBody>
          <a:bodyPr wrap="square" rtlCol="0">
            <a:spAutoFit/>
          </a:bodyPr>
          <a:p>
            <a:pPr marL="285750" indent="-285750">
              <a:buFont typeface="Arial" panose="020B0604020202020204" pitchFamily="34" charset="0"/>
              <a:buChar char="•"/>
            </a:pPr>
            <a:r>
              <a:rPr lang="en-US">
                <a:solidFill>
                  <a:schemeClr val="accent6"/>
                </a:solidFill>
              </a:rPr>
              <a:t>PROJECT  SCOPE - THE PRODUCT IS AIMED AT CREATING A USER FRIENDLY PLATFORM THROUGH WHICH MEMBERS OF THE PUBLIC CAN SURF THROUGH AND PURCHASE DISPLAYED PRODUCTS FROM OUR CLIENT WITH THE ABILITY TO TRACK THE LOGISTICAL MANAGEMENT SYSTEM OF THEIR ORDER.</a:t>
            </a:r>
            <a:endParaRPr lang="en-US">
              <a:solidFill>
                <a:schemeClr val="accent6"/>
              </a:solidFill>
            </a:endParaRPr>
          </a:p>
        </p:txBody>
      </p:sp>
      <p:sp>
        <p:nvSpPr>
          <p:cNvPr id="7" name="Text Box 6"/>
          <p:cNvSpPr txBox="1"/>
          <p:nvPr/>
        </p:nvSpPr>
        <p:spPr>
          <a:xfrm>
            <a:off x="421640" y="4764405"/>
            <a:ext cx="8525510" cy="1753235"/>
          </a:xfrm>
          <a:prstGeom prst="rect">
            <a:avLst/>
          </a:prstGeom>
          <a:noFill/>
        </p:spPr>
        <p:txBody>
          <a:bodyPr wrap="square" rtlCol="0">
            <a:spAutoFit/>
          </a:bodyPr>
          <a:p>
            <a:pPr indent="0">
              <a:buFont typeface="Arial" panose="020B0604020202020204" pitchFamily="34" charset="0"/>
              <a:buNone/>
            </a:pPr>
            <a:r>
              <a:rPr lang="en-US" b="1"/>
              <a:t>TIMELINE MANAGEMENT SYSTEM</a:t>
            </a:r>
            <a:endParaRPr lang="en-US" b="1"/>
          </a:p>
          <a:p>
            <a:pPr marL="285750" indent="-285750">
              <a:buFont typeface="Arial" panose="020B0604020202020204" pitchFamily="34" charset="0"/>
              <a:buChar char="•"/>
            </a:pPr>
            <a:endParaRPr lang="en-US" b="1"/>
          </a:p>
          <a:p>
            <a:pPr marL="285750" indent="-285750">
              <a:buFont typeface="Arial" panose="020B0604020202020204" pitchFamily="34" charset="0"/>
              <a:buChar char="•"/>
            </a:pPr>
            <a:r>
              <a:rPr lang="en-US" b="1"/>
              <a:t>week1 - grahics user interface design and end point developments</a:t>
            </a:r>
            <a:endParaRPr lang="en-US" b="1"/>
          </a:p>
          <a:p>
            <a:pPr marL="285750" indent="-285750">
              <a:buFont typeface="Arial" panose="020B0604020202020204" pitchFamily="34" charset="0"/>
              <a:buChar char="•"/>
            </a:pPr>
            <a:r>
              <a:rPr lang="en-US" b="1"/>
              <a:t>week2-  refractoring of ui codes following D.R.Y concept and testing of API endpoints</a:t>
            </a:r>
            <a:endParaRPr lang="en-US" b="1"/>
          </a:p>
          <a:p>
            <a:pPr marL="285750" indent="-285750">
              <a:buFont typeface="Arial" panose="020B0604020202020204" pitchFamily="34" charset="0"/>
              <a:buChar char="•"/>
            </a:pPr>
            <a:r>
              <a:rPr lang="en-US" b="1"/>
              <a:t>week3- Api integration , testing for bugs and product deployment</a:t>
            </a:r>
            <a:endParaRPr lang="en-US"/>
          </a:p>
          <a:p>
            <a:pPr marL="285750" indent="-285750">
              <a:buFont typeface="Wingdings" panose="05000000000000000000" charset="0"/>
              <a:buChar char="v"/>
            </a:pPr>
            <a:endParaRPr lang="en-US"/>
          </a:p>
        </p:txBody>
      </p:sp>
      <p:sp>
        <p:nvSpPr>
          <p:cNvPr id="9" name="Text Box 8"/>
          <p:cNvSpPr txBox="1"/>
          <p:nvPr/>
        </p:nvSpPr>
        <p:spPr>
          <a:xfrm>
            <a:off x="844550" y="3602355"/>
            <a:ext cx="10170160" cy="645160"/>
          </a:xfrm>
          <a:prstGeom prst="rect">
            <a:avLst/>
          </a:prstGeom>
          <a:noFill/>
        </p:spPr>
        <p:txBody>
          <a:bodyPr wrap="square" rtlCol="0">
            <a:spAutoFit/>
          </a:bodyPr>
          <a:p>
            <a:pPr marL="285750" indent="-285750">
              <a:buFont typeface="Arial" panose="020B0604020202020204" pitchFamily="34" charset="0"/>
              <a:buChar char="•"/>
            </a:pPr>
            <a:r>
              <a:rPr lang="en-US">
                <a:solidFill>
                  <a:schemeClr val="accent6"/>
                </a:solidFill>
              </a:rPr>
              <a:t>PROJECT OBJECTIVE- CREATING AN AVAENUE THROUGH WHICH ADUABA FRESH PROSPECTIVE CLIENTS CAN DO BUSINESS  WITH ADUABA VIA A SEEMLESS PROCESS.</a:t>
            </a:r>
            <a:endParaRPr lang="en-US">
              <a:solidFill>
                <a:schemeClr val="accent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t>TABLE OF CONTENT</a:t>
            </a:r>
            <a:endParaRPr lang="en-US" b="1"/>
          </a:p>
        </p:txBody>
      </p:sp>
      <p:sp>
        <p:nvSpPr>
          <p:cNvPr id="3" name="Content Placeholder 2"/>
          <p:cNvSpPr>
            <a:spLocks noGrp="1"/>
          </p:cNvSpPr>
          <p:nvPr>
            <p:ph sz="half" idx="1"/>
          </p:nvPr>
        </p:nvSpPr>
        <p:spPr>
          <a:xfrm>
            <a:off x="732790" y="2263775"/>
            <a:ext cx="10514965" cy="4351655"/>
          </a:xfrm>
        </p:spPr>
        <p:txBody>
          <a:bodyPr/>
          <a:p>
            <a:r>
              <a:rPr lang="en-US" sz="2400" i="1">
                <a:sym typeface="+mn-ea"/>
              </a:rPr>
              <a:t>Architectural Structure and Methdology</a:t>
            </a:r>
            <a:endParaRPr lang="en-US" sz="2400" i="1"/>
          </a:p>
          <a:p>
            <a:pPr marL="0" indent="0">
              <a:buNone/>
            </a:pPr>
            <a:endParaRPr lang="en-US" sz="2400" i="1"/>
          </a:p>
          <a:p>
            <a:endParaRPr lang="en-US" sz="2400" i="1"/>
          </a:p>
          <a:p>
            <a:r>
              <a:rPr lang="en-US" sz="2400" i="1"/>
              <a:t>Graphics User Interfaces and their functionalities</a:t>
            </a:r>
            <a:endParaRPr lang="en-US" sz="2400" i="1"/>
          </a:p>
          <a:p>
            <a:endParaRPr lang="en-US" sz="2400" i="1"/>
          </a:p>
          <a:p>
            <a:endParaRPr lang="en-US" sz="2400" i="1"/>
          </a:p>
          <a:p>
            <a:r>
              <a:rPr lang="en-US" sz="2400" i="1"/>
              <a:t>LIVE demo of aduaba fresh e-commerce app</a:t>
            </a:r>
            <a:endParaRPr lang="en-US" sz="2400" i="1"/>
          </a:p>
          <a:p>
            <a:endParaRPr lang="en-US" sz="2400" i="1"/>
          </a:p>
        </p:txBody>
      </p:sp>
      <p:pic>
        <p:nvPicPr>
          <p:cNvPr id="11" name="Content Placeholder 10" descr="left_logo_fruit"/>
          <p:cNvPicPr>
            <a:picLocks noChangeAspect="1"/>
          </p:cNvPicPr>
          <p:nvPr>
            <p:ph sz="half" idx="2"/>
          </p:nvPr>
        </p:nvPicPr>
        <p:blipFill>
          <a:blip r:embed="rId1"/>
          <a:stretch>
            <a:fillRect/>
          </a:stretch>
        </p:blipFill>
        <p:spPr>
          <a:xfrm>
            <a:off x="10000615" y="4817110"/>
            <a:ext cx="2040890" cy="204089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Title 1"/>
          <p:cNvSpPr>
            <a:spLocks noGrp="1"/>
          </p:cNvSpPr>
          <p:nvPr>
            <p:ph type="title"/>
          </p:nvPr>
        </p:nvSpPr>
        <p:spPr>
          <a:xfrm>
            <a:off x="838200" y="365125"/>
            <a:ext cx="10515600" cy="526415"/>
          </a:xfrm>
        </p:spPr>
        <p:txBody>
          <a:bodyPr>
            <a:normAutofit fontScale="90000"/>
          </a:bodyPr>
          <a:p>
            <a:pPr algn="ctr"/>
            <a:r>
              <a:rPr lang="en-US"/>
              <a:t>SOFTWARE LOGIC ARCHITECTURE</a:t>
            </a:r>
            <a:endParaRPr lang="en-US"/>
          </a:p>
        </p:txBody>
      </p:sp>
      <p:sp>
        <p:nvSpPr>
          <p:cNvPr id="5" name="Rounded Rectangle 4"/>
          <p:cNvSpPr/>
          <p:nvPr/>
        </p:nvSpPr>
        <p:spPr>
          <a:xfrm>
            <a:off x="4020820" y="1067435"/>
            <a:ext cx="4436110" cy="63373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6" name="Rounded Rectangle 5"/>
          <p:cNvSpPr/>
          <p:nvPr/>
        </p:nvSpPr>
        <p:spPr>
          <a:xfrm>
            <a:off x="2081530" y="1896745"/>
            <a:ext cx="1599565" cy="724535"/>
          </a:xfrm>
          <a:prstGeom prst="roundRect">
            <a:avLst/>
          </a:prstGeom>
          <a:gradFill>
            <a:gsLst>
              <a:gs pos="0">
                <a:srgbClr val="14CD68"/>
              </a:gs>
              <a:gs pos="100000">
                <a:srgbClr val="035C7D"/>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ounded Rectangle 6"/>
          <p:cNvSpPr/>
          <p:nvPr/>
        </p:nvSpPr>
        <p:spPr>
          <a:xfrm>
            <a:off x="647700" y="3021330"/>
            <a:ext cx="2414270" cy="814705"/>
          </a:xfrm>
          <a:prstGeom prst="roundRect">
            <a:avLst/>
          </a:prstGeom>
          <a:gradFill>
            <a:gsLst>
              <a:gs pos="0">
                <a:srgbClr val="14CD68"/>
              </a:gs>
              <a:gs pos="100000">
                <a:srgbClr val="035C7D"/>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ounded Rectangle 7"/>
          <p:cNvSpPr/>
          <p:nvPr/>
        </p:nvSpPr>
        <p:spPr>
          <a:xfrm>
            <a:off x="995680" y="4100195"/>
            <a:ext cx="1870710" cy="769620"/>
          </a:xfrm>
          <a:prstGeom prst="roundRect">
            <a:avLst/>
          </a:prstGeom>
          <a:gradFill>
            <a:gsLst>
              <a:gs pos="0">
                <a:srgbClr val="14CD68"/>
              </a:gs>
              <a:gs pos="100000">
                <a:srgbClr val="0B6E38"/>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ounded Rectangle 8"/>
          <p:cNvSpPr/>
          <p:nvPr/>
        </p:nvSpPr>
        <p:spPr>
          <a:xfrm>
            <a:off x="1659255" y="5140960"/>
            <a:ext cx="1840230" cy="739775"/>
          </a:xfrm>
          <a:prstGeom prst="roundRect">
            <a:avLst/>
          </a:prstGeom>
          <a:gradFill>
            <a:gsLst>
              <a:gs pos="0">
                <a:srgbClr val="14CD68"/>
              </a:gs>
              <a:gs pos="100000">
                <a:srgbClr val="0B6E38"/>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ounded Rectangle 9"/>
          <p:cNvSpPr/>
          <p:nvPr/>
        </p:nvSpPr>
        <p:spPr>
          <a:xfrm>
            <a:off x="2730500" y="6197600"/>
            <a:ext cx="1659255" cy="648970"/>
          </a:xfrm>
          <a:prstGeom prst="roundRect">
            <a:avLst/>
          </a:prstGeom>
          <a:gradFill>
            <a:gsLst>
              <a:gs pos="0">
                <a:srgbClr val="14CD68"/>
              </a:gs>
              <a:gs pos="100000">
                <a:srgbClr val="0B6E38"/>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000"/>
          </a:p>
        </p:txBody>
      </p:sp>
      <p:sp>
        <p:nvSpPr>
          <p:cNvPr id="11" name="Rounded Rectangle 10"/>
          <p:cNvSpPr/>
          <p:nvPr/>
        </p:nvSpPr>
        <p:spPr>
          <a:xfrm>
            <a:off x="5220335" y="2213610"/>
            <a:ext cx="1750060" cy="920750"/>
          </a:xfrm>
          <a:prstGeom prst="roundRect">
            <a:avLst/>
          </a:prstGeom>
          <a:gradFill>
            <a:gsLst>
              <a:gs pos="0">
                <a:srgbClr val="7B32B2"/>
              </a:gs>
              <a:gs pos="100000">
                <a:srgbClr val="401A5D"/>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ounded Rectangle 11"/>
          <p:cNvSpPr/>
          <p:nvPr/>
        </p:nvSpPr>
        <p:spPr>
          <a:xfrm>
            <a:off x="5084445" y="3873500"/>
            <a:ext cx="2112645" cy="438785"/>
          </a:xfrm>
          <a:prstGeom prst="roundRect">
            <a:avLst/>
          </a:prstGeom>
          <a:gradFill>
            <a:gsLst>
              <a:gs pos="0">
                <a:srgbClr val="7B32B2"/>
              </a:gs>
              <a:gs pos="100000">
                <a:srgbClr val="401A5D"/>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Rounded Rectangle 12"/>
          <p:cNvSpPr/>
          <p:nvPr/>
        </p:nvSpPr>
        <p:spPr>
          <a:xfrm>
            <a:off x="5099685" y="4728845"/>
            <a:ext cx="2278380" cy="1900555"/>
          </a:xfrm>
          <a:prstGeom prst="roundRect">
            <a:avLst/>
          </a:prstGeom>
          <a:gradFill>
            <a:gsLst>
              <a:gs pos="0">
                <a:srgbClr val="7B32B2"/>
              </a:gs>
              <a:gs pos="100000">
                <a:srgbClr val="401A5D"/>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Rounded Rectangle 13"/>
          <p:cNvSpPr/>
          <p:nvPr/>
        </p:nvSpPr>
        <p:spPr>
          <a:xfrm>
            <a:off x="8766175" y="1882140"/>
            <a:ext cx="1675130" cy="754380"/>
          </a:xfrm>
          <a:prstGeom prst="roundRect">
            <a:avLst/>
          </a:prstGeom>
          <a:gradFill>
            <a:gsLst>
              <a:gs pos="0">
                <a:srgbClr val="FE4444"/>
              </a:gs>
              <a:gs pos="100000">
                <a:srgbClr val="832B2B"/>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ounded Rectangle 14"/>
          <p:cNvSpPr/>
          <p:nvPr/>
        </p:nvSpPr>
        <p:spPr>
          <a:xfrm>
            <a:off x="8841740" y="3360420"/>
            <a:ext cx="1856105" cy="1086485"/>
          </a:xfrm>
          <a:prstGeom prst="roundRect">
            <a:avLst/>
          </a:prstGeom>
          <a:gradFill>
            <a:gsLst>
              <a:gs pos="0">
                <a:srgbClr val="FE4444"/>
              </a:gs>
              <a:gs pos="100000">
                <a:srgbClr val="832B2B"/>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4284980" y="1142365"/>
            <a:ext cx="3907790" cy="368300"/>
          </a:xfrm>
          <a:prstGeom prst="rect">
            <a:avLst/>
          </a:prstGeom>
          <a:noFill/>
        </p:spPr>
        <p:txBody>
          <a:bodyPr wrap="square" rtlCol="0">
            <a:spAutoFit/>
          </a:bodyPr>
          <a:p>
            <a:pPr algn="ctr"/>
            <a:r>
              <a:rPr lang="en-US"/>
              <a:t>MONOLITHIC ARCHITECTURE</a:t>
            </a:r>
            <a:endParaRPr lang="en-US"/>
          </a:p>
        </p:txBody>
      </p:sp>
      <p:sp>
        <p:nvSpPr>
          <p:cNvPr id="17" name="Text Box 16"/>
          <p:cNvSpPr txBox="1"/>
          <p:nvPr/>
        </p:nvSpPr>
        <p:spPr>
          <a:xfrm>
            <a:off x="2164715" y="2136140"/>
            <a:ext cx="1433195" cy="245110"/>
          </a:xfrm>
          <a:prstGeom prst="rect">
            <a:avLst/>
          </a:prstGeom>
          <a:noFill/>
        </p:spPr>
        <p:txBody>
          <a:bodyPr wrap="square" rtlCol="0">
            <a:spAutoFit/>
          </a:bodyPr>
          <a:p>
            <a:r>
              <a:rPr lang="en-US" sz="1000">
                <a:solidFill>
                  <a:schemeClr val="bg1"/>
                </a:solidFill>
              </a:rPr>
              <a:t>BUSINESS LEVEL LOGIC</a:t>
            </a:r>
            <a:endParaRPr lang="en-US" sz="1000">
              <a:solidFill>
                <a:schemeClr val="bg1"/>
              </a:solidFill>
            </a:endParaRPr>
          </a:p>
        </p:txBody>
      </p:sp>
      <p:sp>
        <p:nvSpPr>
          <p:cNvPr id="18" name="Text Box 17"/>
          <p:cNvSpPr txBox="1"/>
          <p:nvPr/>
        </p:nvSpPr>
        <p:spPr>
          <a:xfrm>
            <a:off x="730885" y="2934335"/>
            <a:ext cx="2247900" cy="1014730"/>
          </a:xfrm>
          <a:prstGeom prst="rect">
            <a:avLst/>
          </a:prstGeom>
          <a:noFill/>
        </p:spPr>
        <p:txBody>
          <a:bodyPr wrap="square" rtlCol="0">
            <a:spAutoFit/>
          </a:bodyPr>
          <a:p>
            <a:endParaRPr lang="en-US" sz="1000"/>
          </a:p>
          <a:p>
            <a:r>
              <a:rPr lang="en-US" sz="1000">
                <a:solidFill>
                  <a:schemeClr val="bg1"/>
                </a:solidFill>
              </a:rPr>
              <a:t>users are able to register and login......</a:t>
            </a:r>
            <a:endParaRPr lang="en-US" sz="1000">
              <a:solidFill>
                <a:schemeClr val="bg1"/>
              </a:solidFill>
            </a:endParaRPr>
          </a:p>
          <a:p>
            <a:r>
              <a:rPr lang="en-US" sz="1000">
                <a:solidFill>
                  <a:schemeClr val="bg1"/>
                </a:solidFill>
              </a:rPr>
              <a:t>.</a:t>
            </a:r>
            <a:endParaRPr lang="en-US" sz="1000">
              <a:solidFill>
                <a:schemeClr val="bg1"/>
              </a:solidFill>
            </a:endParaRPr>
          </a:p>
          <a:p>
            <a:r>
              <a:rPr lang="en-US" sz="1000">
                <a:solidFill>
                  <a:schemeClr val="bg1"/>
                </a:solidFill>
              </a:rPr>
              <a:t>users aer able to reset their password and update their profilie</a:t>
            </a:r>
            <a:endParaRPr lang="en-US" sz="1000">
              <a:solidFill>
                <a:schemeClr val="bg1"/>
              </a:solidFill>
            </a:endParaRPr>
          </a:p>
          <a:p>
            <a:endParaRPr lang="en-US" sz="1000">
              <a:solidFill>
                <a:schemeClr val="bg1"/>
              </a:solidFill>
            </a:endParaRPr>
          </a:p>
        </p:txBody>
      </p:sp>
      <p:sp>
        <p:nvSpPr>
          <p:cNvPr id="19" name="Text Box 18"/>
          <p:cNvSpPr txBox="1"/>
          <p:nvPr/>
        </p:nvSpPr>
        <p:spPr>
          <a:xfrm>
            <a:off x="1040765" y="4175760"/>
            <a:ext cx="1780540" cy="553085"/>
          </a:xfrm>
          <a:prstGeom prst="rect">
            <a:avLst/>
          </a:prstGeom>
          <a:noFill/>
        </p:spPr>
        <p:txBody>
          <a:bodyPr wrap="square" rtlCol="0">
            <a:spAutoFit/>
          </a:bodyPr>
          <a:p>
            <a:r>
              <a:rPr lang="en-US" sz="1000">
                <a:solidFill>
                  <a:schemeClr val="bg1"/>
                </a:solidFill>
              </a:rPr>
              <a:t>users are able to add and remove items from their wishlist</a:t>
            </a:r>
            <a:endParaRPr lang="en-US" sz="1000">
              <a:solidFill>
                <a:schemeClr val="bg1"/>
              </a:solidFill>
            </a:endParaRPr>
          </a:p>
        </p:txBody>
      </p:sp>
      <p:sp>
        <p:nvSpPr>
          <p:cNvPr id="20" name="Text Box 19"/>
          <p:cNvSpPr txBox="1"/>
          <p:nvPr/>
        </p:nvSpPr>
        <p:spPr>
          <a:xfrm>
            <a:off x="1779905" y="5171440"/>
            <a:ext cx="1720215" cy="553085"/>
          </a:xfrm>
          <a:prstGeom prst="rect">
            <a:avLst/>
          </a:prstGeom>
          <a:noFill/>
        </p:spPr>
        <p:txBody>
          <a:bodyPr wrap="square" rtlCol="0">
            <a:spAutoFit/>
          </a:bodyPr>
          <a:p>
            <a:r>
              <a:rPr lang="en-US" sz="1000">
                <a:solidFill>
                  <a:schemeClr val="bg1"/>
                </a:solidFill>
              </a:rPr>
              <a:t>user are able to remove or add items from their shopping cart</a:t>
            </a:r>
            <a:endParaRPr lang="en-US" sz="1000">
              <a:solidFill>
                <a:schemeClr val="bg1"/>
              </a:solidFill>
            </a:endParaRPr>
          </a:p>
        </p:txBody>
      </p:sp>
      <p:sp>
        <p:nvSpPr>
          <p:cNvPr id="22" name="Text Box 21"/>
          <p:cNvSpPr txBox="1"/>
          <p:nvPr/>
        </p:nvSpPr>
        <p:spPr>
          <a:xfrm>
            <a:off x="2806065" y="6227445"/>
            <a:ext cx="1524000" cy="553085"/>
          </a:xfrm>
          <a:prstGeom prst="rect">
            <a:avLst/>
          </a:prstGeom>
          <a:noFill/>
        </p:spPr>
        <p:txBody>
          <a:bodyPr wrap="square" rtlCol="0">
            <a:spAutoFit/>
          </a:bodyPr>
          <a:p>
            <a:r>
              <a:rPr lang="en-US" sz="1000">
                <a:solidFill>
                  <a:schemeClr val="bg1"/>
                </a:solidFill>
              </a:rPr>
              <a:t>users are able to pay online vis their debit cards</a:t>
            </a:r>
            <a:endParaRPr lang="en-US" sz="1000">
              <a:solidFill>
                <a:schemeClr val="bg1"/>
              </a:solidFill>
            </a:endParaRPr>
          </a:p>
        </p:txBody>
      </p:sp>
      <p:sp>
        <p:nvSpPr>
          <p:cNvPr id="23" name="Diamond 22"/>
          <p:cNvSpPr/>
          <p:nvPr/>
        </p:nvSpPr>
        <p:spPr>
          <a:xfrm>
            <a:off x="90170" y="5020310"/>
            <a:ext cx="1177290" cy="1760220"/>
          </a:xfrm>
          <a:prstGeom prst="diamond">
            <a:avLst/>
          </a:prstGeom>
          <a:gradFill>
            <a:gsLst>
              <a:gs pos="0">
                <a:srgbClr val="FBFB11"/>
              </a:gs>
              <a:gs pos="100000">
                <a:srgbClr val="838309"/>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Text Box 23"/>
          <p:cNvSpPr txBox="1"/>
          <p:nvPr/>
        </p:nvSpPr>
        <p:spPr>
          <a:xfrm>
            <a:off x="377190" y="5393055"/>
            <a:ext cx="799465" cy="1014730"/>
          </a:xfrm>
          <a:prstGeom prst="rect">
            <a:avLst/>
          </a:prstGeom>
          <a:noFill/>
        </p:spPr>
        <p:txBody>
          <a:bodyPr wrap="square" rtlCol="0">
            <a:spAutoFit/>
          </a:bodyPr>
          <a:p>
            <a:r>
              <a:rPr lang="en-US" sz="1000"/>
              <a:t>users are able to send for their desired product</a:t>
            </a:r>
            <a:endParaRPr lang="en-US" sz="1000"/>
          </a:p>
        </p:txBody>
      </p:sp>
      <p:sp>
        <p:nvSpPr>
          <p:cNvPr id="25" name="Text Box 24"/>
          <p:cNvSpPr txBox="1"/>
          <p:nvPr/>
        </p:nvSpPr>
        <p:spPr>
          <a:xfrm>
            <a:off x="5333365" y="2551430"/>
            <a:ext cx="1524000" cy="245110"/>
          </a:xfrm>
          <a:prstGeom prst="rect">
            <a:avLst/>
          </a:prstGeom>
          <a:noFill/>
        </p:spPr>
        <p:txBody>
          <a:bodyPr wrap="square" rtlCol="0">
            <a:spAutoFit/>
          </a:bodyPr>
          <a:p>
            <a:pPr algn="ctr"/>
            <a:r>
              <a:rPr lang="en-US" sz="1000">
                <a:solidFill>
                  <a:schemeClr val="bg1"/>
                </a:solidFill>
              </a:rPr>
              <a:t>Data Access Layer</a:t>
            </a:r>
            <a:endParaRPr lang="en-US" sz="1000">
              <a:solidFill>
                <a:schemeClr val="bg1"/>
              </a:solidFill>
            </a:endParaRPr>
          </a:p>
        </p:txBody>
      </p:sp>
      <p:sp>
        <p:nvSpPr>
          <p:cNvPr id="26" name="Text Box 25"/>
          <p:cNvSpPr txBox="1"/>
          <p:nvPr/>
        </p:nvSpPr>
        <p:spPr>
          <a:xfrm>
            <a:off x="5190490" y="3949065"/>
            <a:ext cx="1901190" cy="245110"/>
          </a:xfrm>
          <a:prstGeom prst="rect">
            <a:avLst/>
          </a:prstGeom>
          <a:noFill/>
        </p:spPr>
        <p:txBody>
          <a:bodyPr wrap="square" rtlCol="0">
            <a:spAutoFit/>
          </a:bodyPr>
          <a:p>
            <a:pPr algn="ctr"/>
            <a:r>
              <a:rPr lang="en-US" sz="1000">
                <a:solidFill>
                  <a:schemeClr val="bg1"/>
                </a:solidFill>
              </a:rPr>
              <a:t>DATA MODELS</a:t>
            </a:r>
            <a:endParaRPr lang="en-US" sz="1000">
              <a:solidFill>
                <a:schemeClr val="bg1"/>
              </a:solidFill>
            </a:endParaRPr>
          </a:p>
        </p:txBody>
      </p:sp>
      <p:sp>
        <p:nvSpPr>
          <p:cNvPr id="27" name="Text Box 26"/>
          <p:cNvSpPr txBox="1"/>
          <p:nvPr/>
        </p:nvSpPr>
        <p:spPr>
          <a:xfrm>
            <a:off x="5220335" y="5171440"/>
            <a:ext cx="2067560" cy="860425"/>
          </a:xfrm>
          <a:prstGeom prst="rect">
            <a:avLst/>
          </a:prstGeom>
          <a:noFill/>
        </p:spPr>
        <p:txBody>
          <a:bodyPr wrap="square" rtlCol="0">
            <a:spAutoFit/>
          </a:bodyPr>
          <a:p>
            <a:r>
              <a:rPr lang="en-US" sz="1000">
                <a:solidFill>
                  <a:schemeClr val="bg1"/>
                </a:solidFill>
              </a:rPr>
              <a:t>USER, CART ITEM, CARD DETAILS, ORDER ITEMS, ORDER, PAYMENT, PRODUCT, WISHLIST ITEM, USER ADDRESS, CATEGORIES, SUB-CATEGORIES</a:t>
            </a:r>
            <a:endParaRPr lang="en-US" sz="1000">
              <a:solidFill>
                <a:schemeClr val="bg1"/>
              </a:solidFill>
            </a:endParaRPr>
          </a:p>
        </p:txBody>
      </p:sp>
      <p:sp>
        <p:nvSpPr>
          <p:cNvPr id="28" name="Text Box 27"/>
          <p:cNvSpPr txBox="1"/>
          <p:nvPr/>
        </p:nvSpPr>
        <p:spPr>
          <a:xfrm>
            <a:off x="8940165" y="2136775"/>
            <a:ext cx="1478915" cy="245110"/>
          </a:xfrm>
          <a:prstGeom prst="rect">
            <a:avLst/>
          </a:prstGeom>
          <a:noFill/>
        </p:spPr>
        <p:txBody>
          <a:bodyPr wrap="square" rtlCol="0">
            <a:spAutoFit/>
          </a:bodyPr>
          <a:p>
            <a:pPr algn="ctr"/>
            <a:r>
              <a:rPr lang="en-US" sz="1000">
                <a:solidFill>
                  <a:schemeClr val="bg1"/>
                </a:solidFill>
              </a:rPr>
              <a:t>USER INTERFACE</a:t>
            </a:r>
            <a:endParaRPr lang="en-US" sz="1000">
              <a:solidFill>
                <a:schemeClr val="bg1"/>
              </a:solidFill>
            </a:endParaRPr>
          </a:p>
        </p:txBody>
      </p:sp>
      <p:sp>
        <p:nvSpPr>
          <p:cNvPr id="29" name="Text Box 28"/>
          <p:cNvSpPr txBox="1"/>
          <p:nvPr/>
        </p:nvSpPr>
        <p:spPr>
          <a:xfrm>
            <a:off x="8940165" y="3704590"/>
            <a:ext cx="1659890" cy="398780"/>
          </a:xfrm>
          <a:prstGeom prst="rect">
            <a:avLst/>
          </a:prstGeom>
          <a:noFill/>
        </p:spPr>
        <p:txBody>
          <a:bodyPr wrap="square" rtlCol="0">
            <a:spAutoFit/>
          </a:bodyPr>
          <a:p>
            <a:pPr algn="ctr"/>
            <a:r>
              <a:rPr lang="en-US" sz="1000">
                <a:solidFill>
                  <a:schemeClr val="bg1"/>
                </a:solidFill>
              </a:rPr>
              <a:t>USERS ARE PROVIDED WITH RICH UI/UX SCREENS</a:t>
            </a:r>
            <a:endParaRPr lang="en-US" sz="1000">
              <a:solidFill>
                <a:schemeClr val="bg1"/>
              </a:solidFill>
            </a:endParaRPr>
          </a:p>
        </p:txBody>
      </p:sp>
      <p:cxnSp>
        <p:nvCxnSpPr>
          <p:cNvPr id="30" name="Straight Arrow Connector 29"/>
          <p:cNvCxnSpPr>
            <a:stCxn id="5" idx="1"/>
            <a:endCxn id="6" idx="0"/>
          </p:cNvCxnSpPr>
          <p:nvPr/>
        </p:nvCxnSpPr>
        <p:spPr>
          <a:xfrm flipH="1">
            <a:off x="2881630" y="1384300"/>
            <a:ext cx="1139190" cy="512445"/>
          </a:xfrm>
          <a:prstGeom prst="straightConnector1">
            <a:avLst/>
          </a:prstGeom>
          <a:ln>
            <a:tailEnd type="arrow" w="med" len="med"/>
          </a:ln>
        </p:spPr>
        <p:style>
          <a:lnRef idx="3">
            <a:schemeClr val="accent6"/>
          </a:lnRef>
          <a:fillRef idx="0">
            <a:schemeClr val="accent6"/>
          </a:fillRef>
          <a:effectRef idx="2">
            <a:schemeClr val="accent6"/>
          </a:effectRef>
          <a:fontRef idx="minor">
            <a:schemeClr val="tx1"/>
          </a:fontRef>
        </p:style>
      </p:cxnSp>
      <p:cxnSp>
        <p:nvCxnSpPr>
          <p:cNvPr id="31" name="Straight Arrow Connector 30"/>
          <p:cNvCxnSpPr/>
          <p:nvPr/>
        </p:nvCxnSpPr>
        <p:spPr>
          <a:xfrm flipH="1">
            <a:off x="1629410" y="2560955"/>
            <a:ext cx="391795" cy="422275"/>
          </a:xfrm>
          <a:prstGeom prst="straightConnector1">
            <a:avLst/>
          </a:prstGeom>
          <a:ln>
            <a:tailEnd type="arrow" w="med" len="med"/>
          </a:ln>
        </p:spPr>
        <p:style>
          <a:lnRef idx="3">
            <a:schemeClr val="accent6"/>
          </a:lnRef>
          <a:fillRef idx="0">
            <a:schemeClr val="accent6"/>
          </a:fillRef>
          <a:effectRef idx="2">
            <a:schemeClr val="accent6"/>
          </a:effectRef>
          <a:fontRef idx="minor">
            <a:schemeClr val="tx1"/>
          </a:fontRef>
        </p:style>
      </p:cxnSp>
      <p:cxnSp>
        <p:nvCxnSpPr>
          <p:cNvPr id="32" name="Straight Arrow Connector 31"/>
          <p:cNvCxnSpPr/>
          <p:nvPr/>
        </p:nvCxnSpPr>
        <p:spPr>
          <a:xfrm flipH="1">
            <a:off x="1342390" y="3873500"/>
            <a:ext cx="45085" cy="196215"/>
          </a:xfrm>
          <a:prstGeom prst="straightConnector1">
            <a:avLst/>
          </a:prstGeom>
          <a:ln>
            <a:tailEnd type="arrow" w="med" len="med"/>
          </a:ln>
        </p:spPr>
        <p:style>
          <a:lnRef idx="3">
            <a:schemeClr val="accent6"/>
          </a:lnRef>
          <a:fillRef idx="0">
            <a:schemeClr val="accent6"/>
          </a:fillRef>
          <a:effectRef idx="2">
            <a:schemeClr val="accent6"/>
          </a:effectRef>
          <a:fontRef idx="minor">
            <a:schemeClr val="tx1"/>
          </a:fontRef>
        </p:style>
      </p:cxnSp>
      <p:cxnSp>
        <p:nvCxnSpPr>
          <p:cNvPr id="33" name="Straight Arrow Connector 32"/>
          <p:cNvCxnSpPr/>
          <p:nvPr/>
        </p:nvCxnSpPr>
        <p:spPr>
          <a:xfrm>
            <a:off x="1659255" y="4914265"/>
            <a:ext cx="241300" cy="226695"/>
          </a:xfrm>
          <a:prstGeom prst="straightConnector1">
            <a:avLst/>
          </a:prstGeom>
          <a:ln>
            <a:tailEnd type="arrow" w="med" len="med"/>
          </a:ln>
        </p:spPr>
        <p:style>
          <a:lnRef idx="3">
            <a:schemeClr val="accent6"/>
          </a:lnRef>
          <a:fillRef idx="0">
            <a:schemeClr val="accent6"/>
          </a:fillRef>
          <a:effectRef idx="2">
            <a:schemeClr val="accent6"/>
          </a:effectRef>
          <a:fontRef idx="minor">
            <a:schemeClr val="tx1"/>
          </a:fontRef>
        </p:style>
      </p:cxnSp>
      <p:cxnSp>
        <p:nvCxnSpPr>
          <p:cNvPr id="34" name="Straight Arrow Connector 33"/>
          <p:cNvCxnSpPr>
            <a:stCxn id="9" idx="2"/>
          </p:cNvCxnSpPr>
          <p:nvPr/>
        </p:nvCxnSpPr>
        <p:spPr>
          <a:xfrm>
            <a:off x="2579370" y="5880735"/>
            <a:ext cx="302260" cy="256540"/>
          </a:xfrm>
          <a:prstGeom prst="straightConnector1">
            <a:avLst/>
          </a:prstGeom>
          <a:ln>
            <a:tailEnd type="arrow" w="med" len="med"/>
          </a:ln>
        </p:spPr>
        <p:style>
          <a:lnRef idx="3">
            <a:schemeClr val="accent6"/>
          </a:lnRef>
          <a:fillRef idx="0">
            <a:schemeClr val="accent6"/>
          </a:fillRef>
          <a:effectRef idx="2">
            <a:schemeClr val="accent6"/>
          </a:effectRef>
          <a:fontRef idx="minor">
            <a:schemeClr val="tx1"/>
          </a:fontRef>
        </p:style>
      </p:cxnSp>
      <p:cxnSp>
        <p:nvCxnSpPr>
          <p:cNvPr id="35" name="Straight Arrow Connector 34"/>
          <p:cNvCxnSpPr/>
          <p:nvPr/>
        </p:nvCxnSpPr>
        <p:spPr>
          <a:xfrm>
            <a:off x="6035040" y="1701165"/>
            <a:ext cx="0" cy="407035"/>
          </a:xfrm>
          <a:prstGeom prst="straightConnector1">
            <a:avLst/>
          </a:prstGeom>
          <a:ln>
            <a:tailEnd type="arrow" w="med" len="med"/>
          </a:ln>
        </p:spPr>
        <p:style>
          <a:lnRef idx="3">
            <a:schemeClr val="accent5"/>
          </a:lnRef>
          <a:fillRef idx="0">
            <a:schemeClr val="accent5"/>
          </a:fillRef>
          <a:effectRef idx="2">
            <a:schemeClr val="accent5"/>
          </a:effectRef>
          <a:fontRef idx="minor">
            <a:schemeClr val="tx1"/>
          </a:fontRef>
        </p:style>
      </p:cxnSp>
      <p:cxnSp>
        <p:nvCxnSpPr>
          <p:cNvPr id="36" name="Straight Arrow Connector 35"/>
          <p:cNvCxnSpPr>
            <a:stCxn id="11" idx="2"/>
          </p:cNvCxnSpPr>
          <p:nvPr/>
        </p:nvCxnSpPr>
        <p:spPr>
          <a:xfrm flipH="1">
            <a:off x="6080760" y="3134360"/>
            <a:ext cx="14605" cy="618490"/>
          </a:xfrm>
          <a:prstGeom prst="straightConnector1">
            <a:avLst/>
          </a:prstGeom>
          <a:ln>
            <a:tailEnd type="arrow" w="med" len="med"/>
          </a:ln>
        </p:spPr>
        <p:style>
          <a:lnRef idx="3">
            <a:schemeClr val="accent5"/>
          </a:lnRef>
          <a:fillRef idx="0">
            <a:schemeClr val="accent5"/>
          </a:fillRef>
          <a:effectRef idx="2">
            <a:schemeClr val="accent5"/>
          </a:effectRef>
          <a:fontRef idx="minor">
            <a:schemeClr val="tx1"/>
          </a:fontRef>
        </p:style>
      </p:cxnSp>
      <p:cxnSp>
        <p:nvCxnSpPr>
          <p:cNvPr id="37" name="Straight Arrow Connector 36"/>
          <p:cNvCxnSpPr>
            <a:stCxn id="12" idx="2"/>
          </p:cNvCxnSpPr>
          <p:nvPr/>
        </p:nvCxnSpPr>
        <p:spPr>
          <a:xfrm flipH="1">
            <a:off x="6125845" y="4312285"/>
            <a:ext cx="15240" cy="346075"/>
          </a:xfrm>
          <a:prstGeom prst="straightConnector1">
            <a:avLst/>
          </a:prstGeom>
          <a:ln>
            <a:tailEnd type="arrow" w="med" len="med"/>
          </a:ln>
        </p:spPr>
        <p:style>
          <a:lnRef idx="3">
            <a:schemeClr val="accent5"/>
          </a:lnRef>
          <a:fillRef idx="0">
            <a:schemeClr val="accent5"/>
          </a:fillRef>
          <a:effectRef idx="2">
            <a:schemeClr val="accent5"/>
          </a:effectRef>
          <a:fontRef idx="minor">
            <a:schemeClr val="tx1"/>
          </a:fontRef>
        </p:style>
      </p:cxnSp>
      <p:cxnSp>
        <p:nvCxnSpPr>
          <p:cNvPr id="38" name="Straight Arrow Connector 37"/>
          <p:cNvCxnSpPr>
            <a:stCxn id="5" idx="3"/>
            <a:endCxn id="14" idx="0"/>
          </p:cNvCxnSpPr>
          <p:nvPr/>
        </p:nvCxnSpPr>
        <p:spPr>
          <a:xfrm>
            <a:off x="8456930" y="1384300"/>
            <a:ext cx="1146810" cy="497840"/>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cxnSp>
        <p:nvCxnSpPr>
          <p:cNvPr id="39" name="Straight Arrow Connector 38"/>
          <p:cNvCxnSpPr>
            <a:endCxn id="15" idx="0"/>
          </p:cNvCxnSpPr>
          <p:nvPr/>
        </p:nvCxnSpPr>
        <p:spPr>
          <a:xfrm>
            <a:off x="9732010" y="2681605"/>
            <a:ext cx="38100" cy="678815"/>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cxnSp>
        <p:nvCxnSpPr>
          <p:cNvPr id="40" name="Straight Arrow Connector 39"/>
          <p:cNvCxnSpPr/>
          <p:nvPr/>
        </p:nvCxnSpPr>
        <p:spPr>
          <a:xfrm flipH="1">
            <a:off x="1040765" y="5005705"/>
            <a:ext cx="603250" cy="437515"/>
          </a:xfrm>
          <a:prstGeom prst="straightConnector1">
            <a:avLst/>
          </a:prstGeom>
          <a:ln>
            <a:tailEnd type="arrow" w="med" len="med"/>
          </a:ln>
        </p:spPr>
        <p:style>
          <a:lnRef idx="3">
            <a:schemeClr val="accent4"/>
          </a:lnRef>
          <a:fillRef idx="0">
            <a:schemeClr val="accent4"/>
          </a:fillRef>
          <a:effectRef idx="2">
            <a:schemeClr val="accent4"/>
          </a:effectRef>
          <a:fontRef idx="minor">
            <a:schemeClr val="tx1"/>
          </a:fontRef>
        </p:style>
      </p:cxnSp>
      <p:cxnSp>
        <p:nvCxnSpPr>
          <p:cNvPr id="41" name="Straight Arrow Connector 40"/>
          <p:cNvCxnSpPr/>
          <p:nvPr/>
        </p:nvCxnSpPr>
        <p:spPr>
          <a:xfrm>
            <a:off x="1085850" y="5533390"/>
            <a:ext cx="483235" cy="135890"/>
          </a:xfrm>
          <a:prstGeom prst="straightConnector1">
            <a:avLst/>
          </a:prstGeom>
          <a:ln>
            <a:tailEnd type="arrow" w="med" len="med"/>
          </a:ln>
        </p:spPr>
        <p:style>
          <a:lnRef idx="3">
            <a:schemeClr val="accent4"/>
          </a:lnRef>
          <a:fillRef idx="0">
            <a:schemeClr val="accent4"/>
          </a:fillRef>
          <a:effectRef idx="2">
            <a:schemeClr val="accent4"/>
          </a:effectRef>
          <a:fontRef idx="minor">
            <a:schemeClr val="tx1"/>
          </a:fontRef>
        </p:style>
      </p:cxnSp>
      <p:pic>
        <p:nvPicPr>
          <p:cNvPr id="42" name="Picture 41" descr="splash3"/>
          <p:cNvPicPr>
            <a:picLocks noChangeAspect="1"/>
          </p:cNvPicPr>
          <p:nvPr/>
        </p:nvPicPr>
        <p:blipFill>
          <a:blip r:embed="rId1"/>
          <a:stretch>
            <a:fillRect/>
          </a:stretch>
        </p:blipFill>
        <p:spPr>
          <a:xfrm>
            <a:off x="9603740" y="5140960"/>
            <a:ext cx="2354580" cy="1569085"/>
          </a:xfrm>
          <a:prstGeom prst="ellipse">
            <a:avLst/>
          </a:prstGeom>
        </p:spPr>
      </p:pic>
      <p:sp>
        <p:nvSpPr>
          <p:cNvPr id="43" name="Text Box 42"/>
          <p:cNvSpPr txBox="1"/>
          <p:nvPr/>
        </p:nvSpPr>
        <p:spPr>
          <a:xfrm>
            <a:off x="1303655" y="1425575"/>
            <a:ext cx="2195830" cy="275590"/>
          </a:xfrm>
          <a:prstGeom prst="rect">
            <a:avLst/>
          </a:prstGeom>
          <a:noFill/>
        </p:spPr>
        <p:txBody>
          <a:bodyPr wrap="square" rtlCol="0">
            <a:spAutoFit/>
          </a:bodyPr>
          <a:p>
            <a:r>
              <a:rPr lang="en-US" sz="1200"/>
              <a:t>ASP.NET CORE WEB API(3.1)</a:t>
            </a:r>
            <a:endParaRPr lang="en-US" sz="1200"/>
          </a:p>
        </p:txBody>
      </p:sp>
      <p:sp>
        <p:nvSpPr>
          <p:cNvPr id="44" name="Text Box 43"/>
          <p:cNvSpPr txBox="1"/>
          <p:nvPr/>
        </p:nvSpPr>
        <p:spPr>
          <a:xfrm>
            <a:off x="8872220" y="1248410"/>
            <a:ext cx="2021840" cy="275590"/>
          </a:xfrm>
          <a:prstGeom prst="rect">
            <a:avLst/>
          </a:prstGeom>
          <a:noFill/>
        </p:spPr>
        <p:txBody>
          <a:bodyPr wrap="square" rtlCol="0">
            <a:spAutoFit/>
          </a:bodyPr>
          <a:p>
            <a:r>
              <a:rPr lang="en-US" sz="1200"/>
              <a:t>FLUTTER IDE</a:t>
            </a:r>
            <a:endParaRPr lang="en-US" sz="1200"/>
          </a:p>
        </p:txBody>
      </p:sp>
      <p:sp>
        <p:nvSpPr>
          <p:cNvPr id="46" name="Text Box 45"/>
          <p:cNvSpPr txBox="1"/>
          <p:nvPr/>
        </p:nvSpPr>
        <p:spPr>
          <a:xfrm>
            <a:off x="6141085" y="1821815"/>
            <a:ext cx="1689735" cy="275590"/>
          </a:xfrm>
          <a:prstGeom prst="rect">
            <a:avLst/>
          </a:prstGeom>
          <a:noFill/>
        </p:spPr>
        <p:txBody>
          <a:bodyPr wrap="square" rtlCol="0">
            <a:spAutoFit/>
          </a:bodyPr>
          <a:p>
            <a:r>
              <a:rPr lang="en-US" sz="1200"/>
              <a:t>MSSQL SERVER</a:t>
            </a:r>
            <a:endParaRPr lang="en-US" sz="12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Graphics User Interface</a:t>
            </a:r>
            <a:endParaRPr lang="en-US"/>
          </a:p>
        </p:txBody>
      </p:sp>
      <p:sp>
        <p:nvSpPr>
          <p:cNvPr id="3" name="Content Placeholder 2"/>
          <p:cNvSpPr>
            <a:spLocks noGrp="1"/>
          </p:cNvSpPr>
          <p:nvPr>
            <p:ph sz="half" idx="1"/>
          </p:nvPr>
        </p:nvSpPr>
        <p:spPr/>
        <p:txBody>
          <a:bodyPr>
            <a:normAutofit fontScale="50000"/>
          </a:bodyPr>
          <a:p>
            <a:r>
              <a:rPr lang="en-US"/>
              <a:t>Onboarding</a:t>
            </a:r>
            <a:endParaRPr lang="en-US"/>
          </a:p>
          <a:p>
            <a:endParaRPr lang="en-US"/>
          </a:p>
          <a:p>
            <a:r>
              <a:rPr lang="en-US"/>
              <a:t>Home</a:t>
            </a:r>
            <a:endParaRPr lang="en-US"/>
          </a:p>
          <a:p>
            <a:endParaRPr lang="en-US"/>
          </a:p>
          <a:p>
            <a:r>
              <a:rPr lang="en-US"/>
              <a:t>Discover Products</a:t>
            </a:r>
            <a:endParaRPr lang="en-US"/>
          </a:p>
          <a:p>
            <a:endParaRPr lang="en-US"/>
          </a:p>
          <a:p>
            <a:r>
              <a:rPr lang="en-US"/>
              <a:t>Categories </a:t>
            </a:r>
            <a:endParaRPr lang="en-US"/>
          </a:p>
          <a:p>
            <a:endParaRPr lang="en-US"/>
          </a:p>
          <a:p>
            <a:r>
              <a:rPr lang="en-US"/>
              <a:t>Cart </a:t>
            </a:r>
            <a:r>
              <a:rPr lang="en-US">
                <a:sym typeface="+mn-ea"/>
              </a:rPr>
              <a:t>and Checkout</a:t>
            </a:r>
            <a:endParaRPr lang="en-US"/>
          </a:p>
          <a:p>
            <a:endParaRPr lang="en-US"/>
          </a:p>
          <a:p>
            <a:r>
              <a:rPr lang="en-US"/>
              <a:t>Account  </a:t>
            </a:r>
            <a:endParaRPr lang="en-US"/>
          </a:p>
          <a:p>
            <a:endParaRPr lang="en-US"/>
          </a:p>
          <a:p>
            <a:r>
              <a:rPr lang="en-US"/>
              <a:t>Order Tracking</a:t>
            </a:r>
            <a:endParaRPr lang="en-US"/>
          </a:p>
        </p:txBody>
      </p:sp>
      <p:pic>
        <p:nvPicPr>
          <p:cNvPr id="12" name="Content Placeholder 11" descr="logo"/>
          <p:cNvPicPr>
            <a:picLocks noChangeAspect="1"/>
          </p:cNvPicPr>
          <p:nvPr>
            <p:ph sz="half" idx="2"/>
          </p:nvPr>
        </p:nvPicPr>
        <p:blipFill>
          <a:blip r:embed="rId1"/>
          <a:stretch>
            <a:fillRect/>
          </a:stretch>
        </p:blipFill>
        <p:spPr>
          <a:xfrm>
            <a:off x="9646285" y="5043170"/>
            <a:ext cx="2451735" cy="1654810"/>
          </a:xfrm>
          <a:prstGeom prst="rect">
            <a:avLst/>
          </a:prstGeom>
        </p:spPr>
      </p:pic>
      <p:sp>
        <p:nvSpPr>
          <p:cNvPr id="4" name="Rounded Rectangle 3"/>
          <p:cNvSpPr/>
          <p:nvPr/>
        </p:nvSpPr>
        <p:spPr>
          <a:xfrm>
            <a:off x="6922135" y="1825625"/>
            <a:ext cx="3244215" cy="3479800"/>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accent6"/>
              </a:solidFill>
            </a:endParaRPr>
          </a:p>
        </p:txBody>
      </p:sp>
      <p:sp>
        <p:nvSpPr>
          <p:cNvPr id="5" name="Text Box 4"/>
          <p:cNvSpPr txBox="1"/>
          <p:nvPr/>
        </p:nvSpPr>
        <p:spPr>
          <a:xfrm>
            <a:off x="6922135" y="1952625"/>
            <a:ext cx="3148965" cy="645160"/>
          </a:xfrm>
          <a:prstGeom prst="rect">
            <a:avLst/>
          </a:prstGeom>
          <a:noFill/>
        </p:spPr>
        <p:txBody>
          <a:bodyPr wrap="square" rtlCol="0">
            <a:spAutoFit/>
          </a:bodyPr>
          <a:p>
            <a:pPr algn="ctr"/>
            <a:r>
              <a:rPr lang="en-US">
                <a:solidFill>
                  <a:schemeClr val="bg1"/>
                </a:solidFill>
              </a:rPr>
              <a:t>PROJECT FILE ARCHITECTURAL STRUCTURE(MV-VM)</a:t>
            </a:r>
            <a:endParaRPr lang="en-US">
              <a:solidFill>
                <a:schemeClr val="bg1"/>
              </a:solidFill>
            </a:endParaRPr>
          </a:p>
        </p:txBody>
      </p:sp>
      <p:sp>
        <p:nvSpPr>
          <p:cNvPr id="6" name="Text Box 5"/>
          <p:cNvSpPr txBox="1"/>
          <p:nvPr/>
        </p:nvSpPr>
        <p:spPr>
          <a:xfrm>
            <a:off x="7072630" y="2597785"/>
            <a:ext cx="2942590" cy="2584450"/>
          </a:xfrm>
          <a:prstGeom prst="rect">
            <a:avLst/>
          </a:prstGeom>
          <a:noFill/>
        </p:spPr>
        <p:txBody>
          <a:bodyPr wrap="square" rtlCol="0">
            <a:spAutoFit/>
          </a:bodyPr>
          <a:p>
            <a:pPr marL="342900" indent="-342900" algn="l">
              <a:buAutoNum type="arabicPeriod"/>
            </a:pPr>
            <a:r>
              <a:rPr lang="en-US">
                <a:solidFill>
                  <a:schemeClr val="bg1"/>
                </a:solidFill>
              </a:rPr>
              <a:t>MODEL FOLDER</a:t>
            </a:r>
            <a:endParaRPr lang="en-US">
              <a:solidFill>
                <a:schemeClr val="bg1"/>
              </a:solidFill>
            </a:endParaRPr>
          </a:p>
          <a:p>
            <a:pPr marL="342900" indent="-342900" algn="ctr">
              <a:buAutoNum type="arabicPeriod"/>
            </a:pPr>
            <a:endParaRPr lang="en-US">
              <a:solidFill>
                <a:schemeClr val="bg1"/>
              </a:solidFill>
            </a:endParaRPr>
          </a:p>
          <a:p>
            <a:pPr marL="342900" indent="-342900" algn="ctr">
              <a:buAutoNum type="arabicPeriod"/>
            </a:pPr>
            <a:r>
              <a:rPr lang="en-US">
                <a:solidFill>
                  <a:schemeClr val="bg1"/>
                </a:solidFill>
              </a:rPr>
              <a:t>SCREENS FOLDER</a:t>
            </a:r>
            <a:endParaRPr lang="en-US">
              <a:solidFill>
                <a:schemeClr val="bg1"/>
              </a:solidFill>
            </a:endParaRPr>
          </a:p>
          <a:p>
            <a:pPr marL="342900" indent="-342900" algn="ctr">
              <a:buAutoNum type="arabicPeriod"/>
            </a:pPr>
            <a:endParaRPr lang="en-US">
              <a:solidFill>
                <a:schemeClr val="bg1"/>
              </a:solidFill>
            </a:endParaRPr>
          </a:p>
          <a:p>
            <a:pPr indent="0" algn="ctr">
              <a:buNone/>
            </a:pPr>
            <a:r>
              <a:rPr lang="en-US">
                <a:solidFill>
                  <a:schemeClr val="bg1"/>
                </a:solidFill>
              </a:rPr>
              <a:t>          3. SERVICES FOLDER</a:t>
            </a:r>
            <a:endParaRPr lang="en-US">
              <a:solidFill>
                <a:schemeClr val="bg1"/>
              </a:solidFill>
            </a:endParaRPr>
          </a:p>
          <a:p>
            <a:pPr marL="342900" indent="-342900" algn="ctr">
              <a:buAutoNum type="arabicPeriod"/>
            </a:pPr>
            <a:endParaRPr lang="en-US">
              <a:solidFill>
                <a:schemeClr val="bg1"/>
              </a:solidFill>
            </a:endParaRPr>
          </a:p>
          <a:p>
            <a:pPr indent="0" algn="ctr">
              <a:buNone/>
            </a:pPr>
            <a:r>
              <a:rPr lang="en-US">
                <a:solidFill>
                  <a:schemeClr val="bg1"/>
                </a:solidFill>
              </a:rPr>
              <a:t>4. WIDGETS FOLDER</a:t>
            </a:r>
            <a:endParaRPr lang="en-US">
              <a:solidFill>
                <a:schemeClr val="bg1"/>
              </a:solidFill>
            </a:endParaRPr>
          </a:p>
          <a:p>
            <a:pPr marL="342900" indent="-342900" algn="ctr">
              <a:buAutoNum type="arabicPeriod"/>
            </a:pPr>
            <a:endParaRPr lang="en-US">
              <a:solidFill>
                <a:schemeClr val="bg1"/>
              </a:solidFill>
            </a:endParaRPr>
          </a:p>
          <a:p>
            <a:pPr indent="0" algn="l">
              <a:buNone/>
            </a:pPr>
            <a:r>
              <a:rPr lang="en-US">
                <a:solidFill>
                  <a:schemeClr val="bg1"/>
                </a:solidFill>
              </a:rPr>
              <a:t>5. CONSTANTS FILE</a:t>
            </a:r>
            <a:endParaRPr lang="en-US">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92125" y="109220"/>
            <a:ext cx="10861675" cy="751205"/>
          </a:xfrm>
        </p:spPr>
        <p:txBody>
          <a:bodyPr>
            <a:normAutofit fontScale="90000"/>
          </a:bodyPr>
          <a:p>
            <a:r>
              <a:rPr lang="en-US"/>
              <a:t>OnBoarding</a:t>
            </a:r>
            <a:endParaRPr lang="en-US"/>
          </a:p>
        </p:txBody>
      </p:sp>
      <p:pic>
        <p:nvPicPr>
          <p:cNvPr id="5" name="Picture 4" descr="onboarding"/>
          <p:cNvPicPr>
            <a:picLocks noChangeAspect="1"/>
          </p:cNvPicPr>
          <p:nvPr/>
        </p:nvPicPr>
        <p:blipFill>
          <a:blip r:embed="rId1"/>
          <a:stretch>
            <a:fillRect/>
          </a:stretch>
        </p:blipFill>
        <p:spPr>
          <a:xfrm>
            <a:off x="401955" y="1500505"/>
            <a:ext cx="1762125" cy="3857625"/>
          </a:xfrm>
          <a:prstGeom prst="rect">
            <a:avLst/>
          </a:prstGeom>
        </p:spPr>
      </p:pic>
      <p:pic>
        <p:nvPicPr>
          <p:cNvPr id="6" name="Picture 5" descr="SignIn"/>
          <p:cNvPicPr>
            <a:picLocks noChangeAspect="1"/>
          </p:cNvPicPr>
          <p:nvPr/>
        </p:nvPicPr>
        <p:blipFill>
          <a:blip r:embed="rId2"/>
          <a:stretch>
            <a:fillRect/>
          </a:stretch>
        </p:blipFill>
        <p:spPr>
          <a:xfrm>
            <a:off x="5340985" y="1481455"/>
            <a:ext cx="1781175" cy="3876675"/>
          </a:xfrm>
          <a:prstGeom prst="rect">
            <a:avLst/>
          </a:prstGeom>
        </p:spPr>
      </p:pic>
      <p:pic>
        <p:nvPicPr>
          <p:cNvPr id="7" name="Picture 6" descr="GetStarted"/>
          <p:cNvPicPr>
            <a:picLocks noChangeAspect="1"/>
          </p:cNvPicPr>
          <p:nvPr/>
        </p:nvPicPr>
        <p:blipFill>
          <a:blip r:embed="rId3"/>
          <a:stretch>
            <a:fillRect/>
          </a:stretch>
        </p:blipFill>
        <p:spPr>
          <a:xfrm>
            <a:off x="2856230" y="1452880"/>
            <a:ext cx="1752600" cy="4829175"/>
          </a:xfrm>
          <a:prstGeom prst="rect">
            <a:avLst/>
          </a:prstGeom>
        </p:spPr>
      </p:pic>
      <p:pic>
        <p:nvPicPr>
          <p:cNvPr id="8" name="Picture 7" descr="ForgotPass"/>
          <p:cNvPicPr>
            <a:picLocks noChangeAspect="1"/>
          </p:cNvPicPr>
          <p:nvPr/>
        </p:nvPicPr>
        <p:blipFill>
          <a:blip r:embed="rId4"/>
          <a:stretch>
            <a:fillRect/>
          </a:stretch>
        </p:blipFill>
        <p:spPr>
          <a:xfrm>
            <a:off x="7762240" y="1452880"/>
            <a:ext cx="1800225" cy="3829050"/>
          </a:xfrm>
          <a:prstGeom prst="rect">
            <a:avLst/>
          </a:prstGeom>
        </p:spPr>
      </p:pic>
      <p:pic>
        <p:nvPicPr>
          <p:cNvPr id="9" name="Picture 8" descr="OtpCode"/>
          <p:cNvPicPr>
            <a:picLocks noChangeAspect="1"/>
          </p:cNvPicPr>
          <p:nvPr/>
        </p:nvPicPr>
        <p:blipFill>
          <a:blip r:embed="rId5"/>
          <a:stretch>
            <a:fillRect/>
          </a:stretch>
        </p:blipFill>
        <p:spPr>
          <a:xfrm>
            <a:off x="10158730" y="1443355"/>
            <a:ext cx="1828800" cy="3838575"/>
          </a:xfrm>
          <a:prstGeom prst="rect">
            <a:avLst/>
          </a:prstGeom>
        </p:spPr>
      </p:pic>
      <p:sp>
        <p:nvSpPr>
          <p:cNvPr id="10" name="Right Arrow 9"/>
          <p:cNvSpPr/>
          <p:nvPr/>
        </p:nvSpPr>
        <p:spPr>
          <a:xfrm>
            <a:off x="2353310" y="2047875"/>
            <a:ext cx="407670" cy="195580"/>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ight Arrow 10"/>
          <p:cNvSpPr/>
          <p:nvPr/>
        </p:nvSpPr>
        <p:spPr>
          <a:xfrm>
            <a:off x="4770755" y="2576830"/>
            <a:ext cx="407670" cy="195580"/>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ight Arrow 11"/>
          <p:cNvSpPr/>
          <p:nvPr/>
        </p:nvSpPr>
        <p:spPr>
          <a:xfrm>
            <a:off x="7238365" y="3028950"/>
            <a:ext cx="407670" cy="195580"/>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Right Arrow 12"/>
          <p:cNvSpPr/>
          <p:nvPr/>
        </p:nvSpPr>
        <p:spPr>
          <a:xfrm>
            <a:off x="9656445" y="3557270"/>
            <a:ext cx="407670" cy="195580"/>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5" name="Picture 14" descr="berry"/>
          <p:cNvPicPr>
            <a:picLocks noChangeAspect="1"/>
          </p:cNvPicPr>
          <p:nvPr/>
        </p:nvPicPr>
        <p:blipFill>
          <a:blip r:embed="rId6"/>
          <a:stretch>
            <a:fillRect/>
          </a:stretch>
        </p:blipFill>
        <p:spPr>
          <a:xfrm>
            <a:off x="10947400" y="4953000"/>
            <a:ext cx="1244600" cy="1905000"/>
          </a:xfrm>
          <a:prstGeom prst="rect">
            <a:avLst/>
          </a:prstGeom>
        </p:spPr>
      </p:pic>
      <p:sp>
        <p:nvSpPr>
          <p:cNvPr id="4" name="Text Box 3"/>
          <p:cNvSpPr txBox="1"/>
          <p:nvPr/>
        </p:nvSpPr>
        <p:spPr>
          <a:xfrm>
            <a:off x="912495" y="6355715"/>
            <a:ext cx="9850120" cy="368300"/>
          </a:xfrm>
          <a:prstGeom prst="rect">
            <a:avLst/>
          </a:prstGeom>
          <a:noFill/>
        </p:spPr>
        <p:txBody>
          <a:bodyPr wrap="square" rtlCol="0">
            <a:spAutoFit/>
          </a:bodyPr>
          <a:p>
            <a:r>
              <a:rPr lang="en-US" sz="1400" i="1"/>
              <a:t>THROUGH A SECURED AUTHENTICATION PROCESS, PROSPECTIVE CLIENTS/VISISTORS GET ADMITTED TO EXPLORE THE APP </a:t>
            </a:r>
            <a:r>
              <a:rPr lang="en-US"/>
              <a:t> </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60375" y="301625"/>
            <a:ext cx="10591800" cy="1024255"/>
          </a:xfrm>
        </p:spPr>
        <p:txBody>
          <a:bodyPr/>
          <a:p>
            <a:r>
              <a:rPr lang="en-US"/>
              <a:t>Home</a:t>
            </a:r>
            <a:endParaRPr lang="en-US"/>
          </a:p>
        </p:txBody>
      </p:sp>
      <p:pic>
        <p:nvPicPr>
          <p:cNvPr id="5" name="Picture 4" descr="HomeScreen"/>
          <p:cNvPicPr>
            <a:picLocks noChangeAspect="1"/>
          </p:cNvPicPr>
          <p:nvPr/>
        </p:nvPicPr>
        <p:blipFill>
          <a:blip r:embed="rId1"/>
          <a:stretch>
            <a:fillRect/>
          </a:stretch>
        </p:blipFill>
        <p:spPr>
          <a:xfrm>
            <a:off x="460375" y="1247775"/>
            <a:ext cx="1819275" cy="4324350"/>
          </a:xfrm>
          <a:prstGeom prst="rect">
            <a:avLst/>
          </a:prstGeom>
        </p:spPr>
      </p:pic>
      <p:pic>
        <p:nvPicPr>
          <p:cNvPr id="6" name="Picture 5" descr="menudrawer"/>
          <p:cNvPicPr>
            <a:picLocks noChangeAspect="1"/>
          </p:cNvPicPr>
          <p:nvPr/>
        </p:nvPicPr>
        <p:blipFill>
          <a:blip r:embed="rId2"/>
          <a:stretch>
            <a:fillRect/>
          </a:stretch>
        </p:blipFill>
        <p:spPr>
          <a:xfrm>
            <a:off x="2813050" y="1381125"/>
            <a:ext cx="1543050" cy="3895725"/>
          </a:xfrm>
          <a:prstGeom prst="rect">
            <a:avLst/>
          </a:prstGeom>
        </p:spPr>
      </p:pic>
      <p:pic>
        <p:nvPicPr>
          <p:cNvPr id="9" name="Picture 8" descr="CategoryPage"/>
          <p:cNvPicPr>
            <a:picLocks noChangeAspect="1"/>
          </p:cNvPicPr>
          <p:nvPr/>
        </p:nvPicPr>
        <p:blipFill>
          <a:blip r:embed="rId3"/>
          <a:stretch>
            <a:fillRect/>
          </a:stretch>
        </p:blipFill>
        <p:spPr>
          <a:xfrm>
            <a:off x="4874895" y="1247775"/>
            <a:ext cx="1762125" cy="3829050"/>
          </a:xfrm>
          <a:prstGeom prst="rect">
            <a:avLst/>
          </a:prstGeom>
        </p:spPr>
      </p:pic>
      <p:pic>
        <p:nvPicPr>
          <p:cNvPr id="11" name="Picture 10" descr="Order"/>
          <p:cNvPicPr>
            <a:picLocks noChangeAspect="1"/>
          </p:cNvPicPr>
          <p:nvPr/>
        </p:nvPicPr>
        <p:blipFill>
          <a:blip r:embed="rId4"/>
          <a:stretch>
            <a:fillRect/>
          </a:stretch>
        </p:blipFill>
        <p:spPr>
          <a:xfrm>
            <a:off x="7027545" y="1228725"/>
            <a:ext cx="1762125" cy="3829050"/>
          </a:xfrm>
          <a:prstGeom prst="rect">
            <a:avLst/>
          </a:prstGeom>
        </p:spPr>
      </p:pic>
      <p:pic>
        <p:nvPicPr>
          <p:cNvPr id="12" name="Picture 11" descr="Wishlist"/>
          <p:cNvPicPr>
            <a:picLocks noChangeAspect="1"/>
          </p:cNvPicPr>
          <p:nvPr/>
        </p:nvPicPr>
        <p:blipFill>
          <a:blip r:embed="rId5"/>
          <a:stretch>
            <a:fillRect/>
          </a:stretch>
        </p:blipFill>
        <p:spPr>
          <a:xfrm>
            <a:off x="9280525" y="1209675"/>
            <a:ext cx="1771650" cy="3848100"/>
          </a:xfrm>
          <a:prstGeom prst="rect">
            <a:avLst/>
          </a:prstGeom>
        </p:spPr>
      </p:pic>
      <p:pic>
        <p:nvPicPr>
          <p:cNvPr id="3" name="Content Placeholder 2" descr="logo"/>
          <p:cNvPicPr>
            <a:picLocks noChangeAspect="1"/>
          </p:cNvPicPr>
          <p:nvPr>
            <p:ph sz="half" idx="2"/>
          </p:nvPr>
        </p:nvPicPr>
        <p:blipFill>
          <a:blip r:embed="rId6"/>
          <a:stretch>
            <a:fillRect/>
          </a:stretch>
        </p:blipFill>
        <p:spPr>
          <a:xfrm>
            <a:off x="9887585" y="5276850"/>
            <a:ext cx="2451735" cy="1654810"/>
          </a:xfrm>
          <a:prstGeom prst="rect">
            <a:avLst/>
          </a:prstGeom>
        </p:spPr>
      </p:pic>
      <p:sp>
        <p:nvSpPr>
          <p:cNvPr id="4" name="Text Box 3"/>
          <p:cNvSpPr txBox="1"/>
          <p:nvPr/>
        </p:nvSpPr>
        <p:spPr>
          <a:xfrm>
            <a:off x="356235" y="6026785"/>
            <a:ext cx="9506585" cy="521970"/>
          </a:xfrm>
          <a:prstGeom prst="rect">
            <a:avLst/>
          </a:prstGeom>
          <a:noFill/>
        </p:spPr>
        <p:txBody>
          <a:bodyPr wrap="square" rtlCol="0">
            <a:spAutoFit/>
          </a:bodyPr>
          <a:p>
            <a:r>
              <a:rPr lang="en-US" sz="1400" i="1"/>
              <a:t>AT THE HOME SCREEN, A VISITOR CAN SURF THROUGH AVAILABLE PRODUCTS AND SALES OFFERS WITH THE ABILITY TO ADD PRODUCTS THEY ARE INTERESTED IN TO CART OR WISHLIST BEFORE PLACING AN ORDER</a:t>
            </a:r>
            <a:endParaRPr lang="en-US" sz="1400" i="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338070" y="381000"/>
            <a:ext cx="4979035" cy="525145"/>
          </a:xfrm>
        </p:spPr>
        <p:txBody>
          <a:bodyPr>
            <a:normAutofit fontScale="90000"/>
          </a:bodyPr>
          <a:p>
            <a:r>
              <a:rPr lang="en-US"/>
              <a:t>DISCOVER PRODUCT</a:t>
            </a:r>
            <a:endParaRPr lang="en-US"/>
          </a:p>
        </p:txBody>
      </p:sp>
      <p:pic>
        <p:nvPicPr>
          <p:cNvPr id="5" name="Picture 4" descr="DiscoverSearch"/>
          <p:cNvPicPr>
            <a:picLocks noChangeAspect="1"/>
          </p:cNvPicPr>
          <p:nvPr/>
        </p:nvPicPr>
        <p:blipFill>
          <a:blip r:embed="rId1"/>
          <a:stretch>
            <a:fillRect/>
          </a:stretch>
        </p:blipFill>
        <p:spPr>
          <a:xfrm>
            <a:off x="2806065" y="1734185"/>
            <a:ext cx="1809750" cy="3914775"/>
          </a:xfrm>
          <a:prstGeom prst="rect">
            <a:avLst/>
          </a:prstGeom>
        </p:spPr>
      </p:pic>
      <p:pic>
        <p:nvPicPr>
          <p:cNvPr id="6" name="Picture 5" descr="ProductDetails"/>
          <p:cNvPicPr>
            <a:picLocks noChangeAspect="1"/>
          </p:cNvPicPr>
          <p:nvPr/>
        </p:nvPicPr>
        <p:blipFill>
          <a:blip r:embed="rId2"/>
          <a:stretch>
            <a:fillRect/>
          </a:stretch>
        </p:blipFill>
        <p:spPr>
          <a:xfrm>
            <a:off x="5229225" y="1734185"/>
            <a:ext cx="1733550" cy="3829050"/>
          </a:xfrm>
          <a:prstGeom prst="rect">
            <a:avLst/>
          </a:prstGeom>
        </p:spPr>
      </p:pic>
      <p:pic>
        <p:nvPicPr>
          <p:cNvPr id="7" name="Picture 6" descr="CartPage"/>
          <p:cNvPicPr>
            <a:picLocks noChangeAspect="1"/>
          </p:cNvPicPr>
          <p:nvPr/>
        </p:nvPicPr>
        <p:blipFill>
          <a:blip r:embed="rId3"/>
          <a:stretch>
            <a:fillRect/>
          </a:stretch>
        </p:blipFill>
        <p:spPr>
          <a:xfrm>
            <a:off x="7517765" y="1691005"/>
            <a:ext cx="1733550" cy="3781425"/>
          </a:xfrm>
          <a:prstGeom prst="rect">
            <a:avLst/>
          </a:prstGeom>
        </p:spPr>
      </p:pic>
      <p:pic>
        <p:nvPicPr>
          <p:cNvPr id="8" name="Picture 7" descr="DISCOVER HOME"/>
          <p:cNvPicPr>
            <a:picLocks noChangeAspect="1"/>
          </p:cNvPicPr>
          <p:nvPr/>
        </p:nvPicPr>
        <p:blipFill>
          <a:blip r:embed="rId4"/>
          <a:stretch>
            <a:fillRect/>
          </a:stretch>
        </p:blipFill>
        <p:spPr>
          <a:xfrm>
            <a:off x="452120" y="1704975"/>
            <a:ext cx="1790700" cy="3857625"/>
          </a:xfrm>
          <a:prstGeom prst="rect">
            <a:avLst/>
          </a:prstGeom>
        </p:spPr>
      </p:pic>
      <p:pic>
        <p:nvPicPr>
          <p:cNvPr id="9" name="Picture 8" descr="NO SEARCH"/>
          <p:cNvPicPr>
            <a:picLocks noChangeAspect="1"/>
          </p:cNvPicPr>
          <p:nvPr/>
        </p:nvPicPr>
        <p:blipFill>
          <a:blip r:embed="rId5"/>
          <a:stretch>
            <a:fillRect/>
          </a:stretch>
        </p:blipFill>
        <p:spPr>
          <a:xfrm>
            <a:off x="9806305" y="1772285"/>
            <a:ext cx="1781175" cy="3876675"/>
          </a:xfrm>
          <a:prstGeom prst="rect">
            <a:avLst/>
          </a:prstGeom>
        </p:spPr>
      </p:pic>
      <p:pic>
        <p:nvPicPr>
          <p:cNvPr id="10" name="Picture 9" descr="strawberry"/>
          <p:cNvPicPr>
            <a:picLocks noChangeAspect="1"/>
          </p:cNvPicPr>
          <p:nvPr/>
        </p:nvPicPr>
        <p:blipFill>
          <a:blip r:embed="rId6"/>
          <a:stretch>
            <a:fillRect/>
          </a:stretch>
        </p:blipFill>
        <p:spPr>
          <a:xfrm>
            <a:off x="367665" y="95250"/>
            <a:ext cx="1875155" cy="1096645"/>
          </a:xfrm>
          <a:prstGeom prst="ellipse">
            <a:avLst/>
          </a:prstGeom>
        </p:spPr>
      </p:pic>
      <p:sp>
        <p:nvSpPr>
          <p:cNvPr id="3" name="Text Box 2"/>
          <p:cNvSpPr txBox="1"/>
          <p:nvPr/>
        </p:nvSpPr>
        <p:spPr>
          <a:xfrm>
            <a:off x="568960" y="5998210"/>
            <a:ext cx="11296650" cy="306705"/>
          </a:xfrm>
          <a:prstGeom prst="rect">
            <a:avLst/>
          </a:prstGeom>
          <a:noFill/>
        </p:spPr>
        <p:txBody>
          <a:bodyPr wrap="square" rtlCol="0">
            <a:spAutoFit/>
          </a:bodyPr>
          <a:p>
            <a:r>
              <a:rPr lang="en-US" sz="1400" i="1"/>
              <a:t>CLIENTS CAN SEARCH DIRECTLY FOR THEIR INTENDED PRODUCT TO BE PURCHASED OR VIEWED THROUGH THE DISCOVER SCREEN AS WELL..........</a:t>
            </a:r>
            <a:endParaRPr lang="en-US" sz="1400" i="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84175" y="400050"/>
            <a:ext cx="4783455" cy="481965"/>
          </a:xfrm>
        </p:spPr>
        <p:txBody>
          <a:bodyPr>
            <a:normAutofit fontScale="90000"/>
          </a:bodyPr>
          <a:p>
            <a:r>
              <a:rPr lang="en-US"/>
              <a:t>CATEGORIES</a:t>
            </a:r>
            <a:endParaRPr lang="en-US"/>
          </a:p>
        </p:txBody>
      </p:sp>
      <p:pic>
        <p:nvPicPr>
          <p:cNvPr id="5" name="Picture 4" descr="CategoryPage"/>
          <p:cNvPicPr>
            <a:picLocks noChangeAspect="1"/>
          </p:cNvPicPr>
          <p:nvPr/>
        </p:nvPicPr>
        <p:blipFill>
          <a:blip r:embed="rId1"/>
          <a:stretch>
            <a:fillRect/>
          </a:stretch>
        </p:blipFill>
        <p:spPr>
          <a:xfrm>
            <a:off x="588645" y="1514475"/>
            <a:ext cx="1762125" cy="3829050"/>
          </a:xfrm>
          <a:prstGeom prst="rect">
            <a:avLst/>
          </a:prstGeom>
        </p:spPr>
      </p:pic>
      <p:pic>
        <p:nvPicPr>
          <p:cNvPr id="6" name="Picture 5" descr="CATEGORY SEARCH"/>
          <p:cNvPicPr>
            <a:picLocks noChangeAspect="1"/>
          </p:cNvPicPr>
          <p:nvPr/>
        </p:nvPicPr>
        <p:blipFill>
          <a:blip r:embed="rId2"/>
          <a:stretch>
            <a:fillRect/>
          </a:stretch>
        </p:blipFill>
        <p:spPr>
          <a:xfrm>
            <a:off x="3488055" y="1671955"/>
            <a:ext cx="1771650" cy="3790950"/>
          </a:xfrm>
          <a:prstGeom prst="rect">
            <a:avLst/>
          </a:prstGeom>
        </p:spPr>
      </p:pic>
      <p:pic>
        <p:nvPicPr>
          <p:cNvPr id="9" name="Picture 8" descr="FILTER"/>
          <p:cNvPicPr>
            <a:picLocks noChangeAspect="1"/>
          </p:cNvPicPr>
          <p:nvPr/>
        </p:nvPicPr>
        <p:blipFill>
          <a:blip r:embed="rId3"/>
          <a:stretch>
            <a:fillRect/>
          </a:stretch>
        </p:blipFill>
        <p:spPr>
          <a:xfrm>
            <a:off x="6396990" y="1671955"/>
            <a:ext cx="1771650" cy="4362450"/>
          </a:xfrm>
          <a:prstGeom prst="rect">
            <a:avLst/>
          </a:prstGeom>
        </p:spPr>
      </p:pic>
      <p:pic>
        <p:nvPicPr>
          <p:cNvPr id="10" name="Picture 9" descr="SORT"/>
          <p:cNvPicPr>
            <a:picLocks noChangeAspect="1"/>
          </p:cNvPicPr>
          <p:nvPr/>
        </p:nvPicPr>
        <p:blipFill>
          <a:blip r:embed="rId4"/>
          <a:stretch>
            <a:fillRect/>
          </a:stretch>
        </p:blipFill>
        <p:spPr>
          <a:xfrm>
            <a:off x="9610725" y="1671955"/>
            <a:ext cx="1743075" cy="3790950"/>
          </a:xfrm>
          <a:prstGeom prst="rect">
            <a:avLst/>
          </a:prstGeom>
        </p:spPr>
      </p:pic>
      <p:pic>
        <p:nvPicPr>
          <p:cNvPr id="3" name="Picture 2" descr="splash2"/>
          <p:cNvPicPr>
            <a:picLocks noChangeAspect="1"/>
          </p:cNvPicPr>
          <p:nvPr/>
        </p:nvPicPr>
        <p:blipFill>
          <a:blip r:embed="rId5"/>
          <a:stretch>
            <a:fillRect/>
          </a:stretch>
        </p:blipFill>
        <p:spPr>
          <a:xfrm>
            <a:off x="9610725" y="5699125"/>
            <a:ext cx="2400300" cy="1158875"/>
          </a:xfrm>
          <a:prstGeom prst="ellipse">
            <a:avLst/>
          </a:prstGeom>
        </p:spPr>
      </p:pic>
      <p:sp>
        <p:nvSpPr>
          <p:cNvPr id="4" name="Text Box 3"/>
          <p:cNvSpPr txBox="1"/>
          <p:nvPr/>
        </p:nvSpPr>
        <p:spPr>
          <a:xfrm>
            <a:off x="588645" y="6355715"/>
            <a:ext cx="8533130" cy="306705"/>
          </a:xfrm>
          <a:prstGeom prst="rect">
            <a:avLst/>
          </a:prstGeom>
          <a:noFill/>
        </p:spPr>
        <p:txBody>
          <a:bodyPr wrap="square" rtlCol="0">
            <a:spAutoFit/>
          </a:bodyPr>
          <a:p>
            <a:r>
              <a:rPr lang="en-US" sz="1400" i="1"/>
              <a:t>WE HAVE A PRODUCT FOR ALL PRODUCT CATEGORY AND BUDGET SIZE- SORT AND FILTER IS YOUR BEST BET</a:t>
            </a:r>
            <a:endParaRPr lang="en-US" sz="1400" i="1"/>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3137</Words>
  <Application>WPS Presentation</Application>
  <PresentationFormat>Widescreen</PresentationFormat>
  <Paragraphs>129</Paragraphs>
  <Slides>14</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14</vt:i4>
      </vt:variant>
    </vt:vector>
  </HeadingPairs>
  <TitlesOfParts>
    <vt:vector size="23" baseType="lpstr">
      <vt:lpstr>Arial</vt:lpstr>
      <vt:lpstr>SimSun</vt:lpstr>
      <vt:lpstr>Wingdings</vt:lpstr>
      <vt:lpstr>Calibri</vt:lpstr>
      <vt:lpstr>Microsoft YaHei</vt:lpstr>
      <vt:lpstr>Arial Unicode MS</vt:lpstr>
      <vt:lpstr>Calibri Light</vt:lpstr>
      <vt:lpstr>Wingdings</vt:lpstr>
      <vt:lpstr>Office Theme</vt:lpstr>
      <vt:lpstr>PowerPoint 演示文稿</vt:lpstr>
      <vt:lpstr>Project Scope and Objective</vt:lpstr>
      <vt:lpstr>TABLE OF CONTENT</vt:lpstr>
      <vt:lpstr>PowerPoint 演示文稿</vt:lpstr>
      <vt:lpstr>Graphics User Interface</vt:lpstr>
      <vt:lpstr>OnBoarding</vt:lpstr>
      <vt:lpstr>Home</vt:lpstr>
      <vt:lpstr>DISCOVER PRODUCT</vt:lpstr>
      <vt:lpstr>CATEGORIES</vt:lpstr>
      <vt:lpstr>CART AND CHECKOUT</vt:lpstr>
      <vt:lpstr>ACCOUNT</vt:lpstr>
      <vt:lpstr>ORDER TRACKING</vt:lpstr>
      <vt:lpstr>ROAD MAP - ADMIN INTERFACE MANAGEMENT PANEL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User</cp:lastModifiedBy>
  <cp:revision>3</cp:revision>
  <dcterms:created xsi:type="dcterms:W3CDTF">2021-07-11T21:55:00Z</dcterms:created>
  <dcterms:modified xsi:type="dcterms:W3CDTF">2021-07-12T20:47:49Z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1033-11.2.0.10200</vt:lpwstr>
  </property>
</Properties>
</file>